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78" r:id="rId2"/>
    <p:sldId id="379" r:id="rId3"/>
    <p:sldId id="380" r:id="rId4"/>
    <p:sldId id="466" r:id="rId5"/>
    <p:sldId id="467" r:id="rId6"/>
    <p:sldId id="481" r:id="rId7"/>
    <p:sldId id="471" r:id="rId8"/>
    <p:sldId id="472" r:id="rId9"/>
    <p:sldId id="473" r:id="rId10"/>
    <p:sldId id="474" r:id="rId11"/>
    <p:sldId id="475" r:id="rId12"/>
    <p:sldId id="476" r:id="rId13"/>
    <p:sldId id="477" r:id="rId14"/>
    <p:sldId id="478" r:id="rId15"/>
    <p:sldId id="479" r:id="rId16"/>
    <p:sldId id="480" r:id="rId17"/>
    <p:sldId id="465" r:id="rId18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0000"/>
    <a:srgbClr val="000000"/>
    <a:srgbClr val="DDDDDD"/>
    <a:srgbClr val="EAEAEA"/>
    <a:srgbClr val="FFFFCC"/>
    <a:srgbClr val="0033CC"/>
    <a:srgbClr val="CCECFF"/>
    <a:srgbClr val="00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D3D6BF73-0E0C-451A-B3E0-9604FE35CA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56830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D6BF73-0E0C-451A-B3E0-9604FE35CAE5}" type="slidenum">
              <a:rPr lang="en-US" altLang="zh-CN" smtClean="0"/>
              <a:pPr>
                <a:defRPr/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endParaRPr lang="zh-CN" altLang="en-US" smtClean="0"/>
          </a:p>
        </p:txBody>
      </p:sp>
      <p:sp>
        <p:nvSpPr>
          <p:cNvPr id="7168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Font typeface="Arial" pitchFamily="34" charset="0"/>
              <a:buNone/>
            </a:pPr>
            <a:fld id="{5F01A44E-E7E3-42C7-8C87-280DA8955F50}" type="slidenum">
              <a:rPr lang="zh-CN" altLang="en-US" sz="1200">
                <a:ea typeface="宋体" pitchFamily="2" charset="-122"/>
              </a:rPr>
              <a:pPr algn="r">
                <a:buFont typeface="Arial" pitchFamily="34" charset="0"/>
                <a:buNone/>
              </a:pPr>
              <a:t>2</a:t>
            </a:fld>
            <a:endParaRPr lang="en-US" altLang="zh-CN" sz="120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endParaRPr lang="zh-CN" altLang="en-US" dirty="0" smtClean="0"/>
          </a:p>
        </p:txBody>
      </p:sp>
      <p:sp>
        <p:nvSpPr>
          <p:cNvPr id="7270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Font typeface="Arial" pitchFamily="34" charset="0"/>
              <a:buNone/>
            </a:pPr>
            <a:fld id="{25D4B06C-5906-49BB-ACA5-1A9BB2D03212}" type="slidenum">
              <a:rPr lang="zh-CN" altLang="en-US" sz="1200">
                <a:solidFill>
                  <a:srgbClr val="000000"/>
                </a:solidFill>
                <a:ea typeface="宋体" pitchFamily="2" charset="-122"/>
              </a:rPr>
              <a:pPr algn="r">
                <a:buFont typeface="Arial" pitchFamily="34" charset="0"/>
                <a:buNone/>
              </a:pPr>
              <a:t>3</a:t>
            </a:fld>
            <a:endParaRPr lang="en-US" altLang="zh-CN" sz="1200">
              <a:solidFill>
                <a:srgbClr val="000000"/>
              </a:solidFill>
              <a:ea typeface="宋体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8004175" y="0"/>
            <a:ext cx="1139825" cy="6858000"/>
          </a:xfrm>
          <a:prstGeom prst="rect">
            <a:avLst/>
          </a:prstGeom>
          <a:solidFill>
            <a:schemeClr val="bg2">
              <a:alpha val="39999"/>
            </a:scheme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4638675"/>
            <a:ext cx="9144000" cy="2219325"/>
          </a:xfrm>
          <a:prstGeom prst="rect">
            <a:avLst/>
          </a:prstGeom>
          <a:solidFill>
            <a:schemeClr val="folHlink">
              <a:alpha val="30980"/>
            </a:scheme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7696200" y="59436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gray">
          <a:xfrm>
            <a:off x="8229600" y="56388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8220075" y="622935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pic>
        <p:nvPicPr>
          <p:cNvPr id="8" name="Picture 9" descr="hebeu_logo_01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981"/>
          <a:stretch>
            <a:fillRect/>
          </a:stretch>
        </p:blipFill>
        <p:spPr bwMode="auto">
          <a:xfrm>
            <a:off x="0" y="0"/>
            <a:ext cx="169227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Rectangle 9"/>
          <p:cNvSpPr>
            <a:spLocks noGrp="1" noChangeArrowheads="1"/>
          </p:cNvSpPr>
          <p:nvPr>
            <p:ph type="ctrTitle"/>
          </p:nvPr>
        </p:nvSpPr>
        <p:spPr bwMode="gray">
          <a:xfrm>
            <a:off x="1143000" y="990600"/>
            <a:ext cx="6705600" cy="1012825"/>
          </a:xfrm>
        </p:spPr>
        <p:txBody>
          <a:bodyPr/>
          <a:lstStyle>
            <a:lvl1pPr algn="ctr">
              <a:defRPr sz="3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3352800" y="6553200"/>
            <a:ext cx="2133600" cy="152400"/>
          </a:xfrm>
        </p:spPr>
        <p:txBody>
          <a:bodyPr/>
          <a:lstStyle>
            <a:lvl1pPr algn="r">
              <a:defRPr sz="100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477000"/>
            <a:ext cx="2590800" cy="22860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2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210550" y="6467475"/>
            <a:ext cx="533400" cy="244475"/>
          </a:xfrm>
        </p:spPr>
        <p:txBody>
          <a:bodyPr/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FF90B88-0BB3-40BF-A141-B62233B5DF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2A0E4-C845-445B-A9F0-0565329501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53200" y="381000"/>
            <a:ext cx="1835150" cy="59436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44575" y="381000"/>
            <a:ext cx="5356225" cy="59436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6CAB5-77C0-49BE-8CEE-A028A9554A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1044575" y="1076325"/>
            <a:ext cx="3595688" cy="5248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792663" y="1076325"/>
            <a:ext cx="3595687" cy="25479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792663" y="3776663"/>
            <a:ext cx="3595687" cy="25479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30662-ABDC-4507-8F7F-5923B62624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8486F-6EFE-4E7F-A539-D911E4EA8B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43802-A80C-4B86-90C2-CC38A1707D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44575" y="1076325"/>
            <a:ext cx="3595688" cy="5248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2663" y="1076325"/>
            <a:ext cx="3595687" cy="5248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C6ACC-DDE4-4230-A810-50A96F555A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D8E3F-208D-4C10-9A5F-C24D1848FB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DF713-7044-4E82-89AB-80EAF0DD31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82F88-8525-4D1C-AA36-2EC8457ED7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1D31F-74AE-4D7E-8935-213496F124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C04E8-4015-4C37-ABD4-B6378FBCA8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gray">
          <a:xfrm>
            <a:off x="-9525" y="344488"/>
            <a:ext cx="9153525" cy="633412"/>
          </a:xfrm>
          <a:custGeom>
            <a:avLst/>
            <a:gdLst>
              <a:gd name="T0" fmla="*/ 0 w 5049"/>
              <a:gd name="T1" fmla="*/ 0 h 1471"/>
              <a:gd name="T2" fmla="*/ 2147483646 w 5049"/>
              <a:gd name="T3" fmla="*/ 159643076 h 1471"/>
              <a:gd name="T4" fmla="*/ 2147483646 w 5049"/>
              <a:gd name="T5" fmla="*/ 2147483646 h 1471"/>
              <a:gd name="T6" fmla="*/ 0 w 5049"/>
              <a:gd name="T7" fmla="*/ 2147483646 h 1471"/>
              <a:gd name="T8" fmla="*/ 0 w 5049"/>
              <a:gd name="T9" fmla="*/ 0 h 14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49" h="1471">
                <a:moveTo>
                  <a:pt x="0" y="0"/>
                </a:moveTo>
                <a:lnTo>
                  <a:pt x="5049" y="2"/>
                </a:lnTo>
                <a:lnTo>
                  <a:pt x="5048" y="1458"/>
                </a:lnTo>
                <a:lnTo>
                  <a:pt x="0" y="14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0" y="0"/>
            <a:ext cx="990600" cy="6858000"/>
            <a:chOff x="5040" y="0"/>
            <a:chExt cx="720" cy="4320"/>
          </a:xfrm>
        </p:grpSpPr>
        <p:sp>
          <p:nvSpPr>
            <p:cNvPr id="1036" name="Rectangle 4"/>
            <p:cNvSpPr>
              <a:spLocks noChangeArrowheads="1"/>
            </p:cNvSpPr>
            <p:nvPr/>
          </p:nvSpPr>
          <p:spPr bwMode="gray">
            <a:xfrm>
              <a:off x="5042" y="0"/>
              <a:ext cx="718" cy="4320"/>
            </a:xfrm>
            <a:prstGeom prst="rect">
              <a:avLst/>
            </a:prstGeom>
            <a:solidFill>
              <a:schemeClr val="folHlink">
                <a:alpha val="3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37" name="Rectangle 5"/>
            <p:cNvSpPr>
              <a:spLocks noChangeArrowheads="1"/>
            </p:cNvSpPr>
            <p:nvPr/>
          </p:nvSpPr>
          <p:spPr bwMode="gray">
            <a:xfrm>
              <a:off x="5040" y="219"/>
              <a:ext cx="720" cy="39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1028" name="AutoShape 6"/>
          <p:cNvSpPr>
            <a:spLocks noChangeArrowheads="1"/>
          </p:cNvSpPr>
          <p:nvPr/>
        </p:nvSpPr>
        <p:spPr bwMode="gray">
          <a:xfrm>
            <a:off x="8131175" y="59436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1029" name="AutoShape 7"/>
          <p:cNvSpPr>
            <a:spLocks noChangeArrowheads="1"/>
          </p:cNvSpPr>
          <p:nvPr/>
        </p:nvSpPr>
        <p:spPr bwMode="gray">
          <a:xfrm>
            <a:off x="8664575" y="56388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1030" name="AutoShape 8"/>
          <p:cNvSpPr>
            <a:spLocks noChangeArrowheads="1"/>
          </p:cNvSpPr>
          <p:nvPr/>
        </p:nvSpPr>
        <p:spPr bwMode="gray">
          <a:xfrm>
            <a:off x="8655050" y="622935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4575" y="1076325"/>
            <a:ext cx="7343775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19863"/>
            <a:ext cx="2133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86750" y="6386513"/>
            <a:ext cx="457200" cy="228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1"/>
                </a:solidFill>
                <a:latin typeface="Verdana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A497F5AF-497B-40DF-8702-DB5B186FA5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Rectangle 12"/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381000"/>
            <a:ext cx="6705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pic>
        <p:nvPicPr>
          <p:cNvPr id="3" name="Picture 13" descr="logo(透明)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688" y="133350"/>
            <a:ext cx="10795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600" kern="1200">
          <a:solidFill>
            <a:srgbClr val="000000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rgbClr val="000000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rgbClr val="000000"/>
          </a:solidFill>
          <a:latin typeface="Arial" panose="020B0604020202020204" pitchFamily="34" charset="0"/>
          <a:ea typeface="黑体" panose="02010609060101010101" pitchFamily="49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rgbClr val="000000"/>
          </a:solidFill>
          <a:latin typeface="Arial" panose="020B0604020202020204" pitchFamily="34" charset="0"/>
          <a:ea typeface="黑体" panose="020106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 bwMode="gray">
          <a:xfrm>
            <a:off x="684213" y="1628775"/>
            <a:ext cx="7634287" cy="1512888"/>
          </a:xfrm>
        </p:spPr>
        <p:txBody>
          <a:bodyPr/>
          <a:lstStyle/>
          <a:p>
            <a:pPr algn="ctr" eaLnBrk="1" hangingPunct="1"/>
            <a:r>
              <a:rPr lang="zh-CN" altLang="en-US" sz="2800" dirty="0" smtClean="0">
                <a:solidFill>
                  <a:schemeClr val="accent1"/>
                </a:solidFill>
              </a:rPr>
              <a:t>兽医药理学基础知识</a:t>
            </a:r>
            <a:r>
              <a:rPr lang="zh-CN" altLang="en-US" dirty="0" smtClean="0">
                <a:solidFill>
                  <a:schemeClr val="accent1"/>
                </a:solidFill>
              </a:rPr>
              <a:t/>
            </a:r>
            <a:br>
              <a:rPr lang="zh-CN" altLang="en-US" dirty="0" smtClean="0">
                <a:solidFill>
                  <a:schemeClr val="accent1"/>
                </a:solidFill>
              </a:rPr>
            </a:br>
            <a:r>
              <a:rPr lang="zh-CN" altLang="en-US" dirty="0" smtClean="0">
                <a:solidFill>
                  <a:schemeClr val="accent1"/>
                </a:solidFill>
              </a:rPr>
              <a:t>兽药对动物疾病的“护驾”之旅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87824" y="4077072"/>
            <a:ext cx="446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第十二章 第十一讲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5856" y="5085184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主讲教师：翟新国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二、甲氧苄啶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4.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耐药性</a:t>
            </a:r>
            <a:endParaRPr lang="en-US" altLang="zh-CN" sz="2800" b="1" dirty="0" smtClean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32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32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    </a:t>
            </a:r>
            <a:r>
              <a:rPr lang="en-US" altLang="zh-CN" sz="24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——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单用时易产生耐药性。</a:t>
            </a:r>
            <a:endParaRPr lang="en-US" altLang="zh-CN" sz="2400" b="1" dirty="0" smtClean="0">
              <a:latin typeface="仿宋_GB2312" pitchFamily="49" charset="-122"/>
              <a:ea typeface="仿宋_GB2312" pitchFamily="49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CN" sz="2400" b="1" dirty="0" smtClean="0">
              <a:latin typeface="仿宋_GB2312" pitchFamily="49" charset="-122"/>
              <a:ea typeface="仿宋_GB2312" pitchFamily="49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400" b="1" dirty="0" smtClean="0">
                <a:latin typeface="仿宋_GB2312" pitchFamily="49" charset="-122"/>
                <a:ea typeface="仿宋_GB2312" pitchFamily="49" charset="-122"/>
              </a:rPr>
              <a:t>     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临床上多与磺胺类或其他抗菌药物配合使用。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二、甲氧苄啶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5.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临床应用</a:t>
            </a:r>
            <a:endParaRPr lang="en-US" altLang="zh-CN" sz="2800" b="1" dirty="0" smtClean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CN" sz="2400" b="1" dirty="0" smtClean="0">
              <a:solidFill>
                <a:srgbClr val="FF0000"/>
              </a:solidFill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buFontTx/>
              <a:buNone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     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常以</a:t>
            </a:r>
            <a:r>
              <a:rPr lang="en-US" altLang="zh-CN" sz="24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1:5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比例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与</a:t>
            </a:r>
            <a:r>
              <a:rPr lang="en-US" altLang="zh-CN" sz="2400" b="1" dirty="0" smtClean="0">
                <a:latin typeface="仿宋_GB2312" pitchFamily="49" charset="-122"/>
                <a:ea typeface="仿宋_GB2312" pitchFamily="49" charset="-122"/>
              </a:rPr>
              <a:t>SMD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、</a:t>
            </a:r>
            <a:r>
              <a:rPr lang="en-US" altLang="zh-CN" sz="2400" b="1" dirty="0" smtClean="0">
                <a:latin typeface="仿宋_GB2312" pitchFamily="49" charset="-122"/>
                <a:ea typeface="仿宋_GB2312" pitchFamily="49" charset="-122"/>
              </a:rPr>
              <a:t>SMM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、</a:t>
            </a:r>
            <a:r>
              <a:rPr lang="en-US" altLang="zh-CN" sz="2400" b="1" dirty="0" smtClean="0">
                <a:latin typeface="仿宋_GB2312" pitchFamily="49" charset="-122"/>
                <a:ea typeface="仿宋_GB2312" pitchFamily="49" charset="-122"/>
              </a:rPr>
              <a:t>SMZ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、</a:t>
            </a:r>
            <a:r>
              <a:rPr lang="en-US" altLang="zh-CN" sz="2400" b="1" dirty="0" smtClean="0">
                <a:latin typeface="仿宋_GB2312" pitchFamily="49" charset="-122"/>
                <a:ea typeface="仿宋_GB2312" pitchFamily="49" charset="-122"/>
              </a:rPr>
              <a:t>SD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、</a:t>
            </a:r>
            <a:r>
              <a:rPr lang="en-US" altLang="zh-CN" sz="2400" b="1" dirty="0" smtClean="0">
                <a:latin typeface="仿宋_GB2312" pitchFamily="49" charset="-122"/>
                <a:ea typeface="仿宋_GB2312" pitchFamily="49" charset="-122"/>
              </a:rPr>
              <a:t>SM</a:t>
            </a:r>
            <a:r>
              <a:rPr lang="en-US" altLang="zh-CN" sz="2400" b="1" baseline="-10000" dirty="0" smtClean="0">
                <a:latin typeface="仿宋_GB2312" pitchFamily="49" charset="-122"/>
                <a:ea typeface="仿宋_GB2312" pitchFamily="49" charset="-122"/>
              </a:rPr>
              <a:t>2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、</a:t>
            </a:r>
            <a:r>
              <a:rPr lang="en-US" altLang="zh-CN" sz="2400" b="1" dirty="0" smtClean="0">
                <a:latin typeface="仿宋_GB2312" pitchFamily="49" charset="-122"/>
                <a:ea typeface="仿宋_GB2312" pitchFamily="49" charset="-122"/>
              </a:rPr>
              <a:t>SQ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等</a:t>
            </a:r>
            <a:endParaRPr lang="en-US" altLang="zh-CN" sz="2400" b="1" dirty="0" smtClean="0">
              <a:latin typeface="仿宋_GB2312" pitchFamily="49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buFontTx/>
              <a:buNone/>
            </a:pPr>
            <a:r>
              <a:rPr lang="zh-CN" altLang="en-US" sz="24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     磺胺药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合用。</a:t>
            </a:r>
            <a:endParaRPr lang="en-US" altLang="zh-CN" sz="2400" b="1" dirty="0" smtClean="0">
              <a:latin typeface="仿宋_GB2312" pitchFamily="49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buFontTx/>
              <a:buNone/>
            </a:pPr>
            <a:r>
              <a:rPr lang="en-US" altLang="zh-CN" sz="2400" b="1" dirty="0" smtClean="0">
                <a:latin typeface="仿宋_GB2312" pitchFamily="49" charset="-122"/>
                <a:ea typeface="仿宋_GB2312" pitchFamily="49" charset="-122"/>
              </a:rPr>
              <a:t>     </a:t>
            </a:r>
          </a:p>
          <a:p>
            <a:pPr eaLnBrk="1" hangingPunct="1">
              <a:lnSpc>
                <a:spcPts val="3500"/>
              </a:lnSpc>
              <a:buFontTx/>
              <a:buNone/>
            </a:pPr>
            <a:r>
              <a:rPr lang="en-US" altLang="zh-CN" sz="2400" b="1" dirty="0" smtClean="0">
                <a:latin typeface="仿宋_GB2312" pitchFamily="49" charset="-122"/>
                <a:ea typeface="仿宋_GB2312" pitchFamily="49" charset="-122"/>
              </a:rPr>
              <a:t>     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与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其它抗菌药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合用则多以</a:t>
            </a:r>
            <a:r>
              <a:rPr lang="en-US" altLang="zh-CN" sz="24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1:4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比例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使用。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二、甲氧苄啶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4575" y="1076325"/>
            <a:ext cx="7127825" cy="5248275"/>
          </a:xfrm>
        </p:spPr>
        <p:txBody>
          <a:bodyPr/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6.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不良反应</a:t>
            </a:r>
            <a:endParaRPr lang="en-US" altLang="zh-CN" sz="2800" b="1" dirty="0" smtClean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  <a:p>
            <a:pPr eaLnBrk="1" hangingPunct="1">
              <a:buFontTx/>
              <a:buNone/>
            </a:pP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 marL="0" eaLnBrk="1" hangingPunct="1">
              <a:lnSpc>
                <a:spcPts val="3500"/>
              </a:lnSpc>
              <a:buFontTx/>
              <a:buNone/>
            </a:pP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 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    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毒性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低，副作用小，偶尔引起白细胞、血小板减少等。</a:t>
            </a:r>
          </a:p>
          <a:p>
            <a:pPr marL="0" eaLnBrk="1" hangingPunct="1">
              <a:lnSpc>
                <a:spcPts val="3500"/>
              </a:lnSpc>
              <a:buFontTx/>
              <a:buNone/>
            </a:pP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 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    但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孕畜和初生仔畜应用易引起叶酸摄取障碍，宜慎用。</a:t>
            </a:r>
            <a:r>
              <a:rPr lang="zh-CN" altLang="en-US" sz="2400" dirty="0" smtClean="0">
                <a:latin typeface="宋体" pitchFamily="2" charset="-122"/>
              </a:rPr>
              <a:t> 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三、二甲氧苄啶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sz="2800" b="1" dirty="0" smtClean="0">
              <a:latin typeface="仿宋_GB2312" pitchFamily="49" charset="-122"/>
              <a:ea typeface="仿宋_GB2312" pitchFamily="49" charset="-122"/>
            </a:endParaRPr>
          </a:p>
          <a:p>
            <a:r>
              <a:rPr lang="zh-CN" altLang="en-US" sz="2800" b="1" dirty="0" smtClean="0">
                <a:latin typeface="仿宋_GB2312" pitchFamily="49" charset="-122"/>
                <a:ea typeface="仿宋_GB2312" pitchFamily="49" charset="-122"/>
              </a:rPr>
              <a:t>又名</a:t>
            </a:r>
            <a:r>
              <a:rPr lang="zh-CN" altLang="en-US" sz="28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二甲氧苄氨嘧啶 </a:t>
            </a:r>
            <a:r>
              <a:rPr lang="en-US" altLang="zh-CN" sz="28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( DVD</a:t>
            </a:r>
            <a:r>
              <a:rPr lang="zh-CN" altLang="en-US" sz="28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）</a:t>
            </a:r>
            <a:endParaRPr lang="en-US" altLang="zh-CN" sz="2800" b="1" dirty="0" smtClean="0">
              <a:solidFill>
                <a:srgbClr val="FF0000"/>
              </a:solidFill>
              <a:latin typeface="仿宋_GB2312" pitchFamily="49" charset="-122"/>
              <a:ea typeface="仿宋_GB2312" pitchFamily="49" charset="-122"/>
            </a:endParaRPr>
          </a:p>
          <a:p>
            <a:endParaRPr lang="en-US" altLang="zh-CN" sz="2800" b="1" dirty="0" smtClean="0">
              <a:solidFill>
                <a:srgbClr val="FF0000"/>
              </a:solidFill>
              <a:latin typeface="宋体" pitchFamily="2" charset="-122"/>
              <a:ea typeface="隶书" pitchFamily="49" charset="-122"/>
            </a:endParaRPr>
          </a:p>
          <a:p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  <a:ea typeface="隶书" pitchFamily="49" charset="-122"/>
              </a:rPr>
              <a:t>分子式：</a:t>
            </a:r>
            <a:r>
              <a:rPr lang="en-US" altLang="zh-CN" sz="2800" b="1" dirty="0" smtClean="0">
                <a:solidFill>
                  <a:schemeClr val="accent2"/>
                </a:solidFill>
                <a:latin typeface="Calibri" pitchFamily="34" charset="0"/>
                <a:ea typeface="隶书" pitchFamily="49" charset="-122"/>
              </a:rPr>
              <a:t>C</a:t>
            </a:r>
            <a:r>
              <a:rPr lang="en-US" altLang="zh-CN" sz="2800" b="1" baseline="-25000" dirty="0" smtClean="0">
                <a:solidFill>
                  <a:schemeClr val="accent2"/>
                </a:solidFill>
                <a:latin typeface="Calibri" pitchFamily="34" charset="0"/>
                <a:ea typeface="隶书" pitchFamily="49" charset="-122"/>
              </a:rPr>
              <a:t>13</a:t>
            </a:r>
            <a:r>
              <a:rPr lang="en-US" altLang="zh-CN" sz="2800" b="1" dirty="0" smtClean="0">
                <a:solidFill>
                  <a:schemeClr val="accent2"/>
                </a:solidFill>
                <a:latin typeface="Calibri" pitchFamily="34" charset="0"/>
                <a:ea typeface="隶书" pitchFamily="49" charset="-122"/>
              </a:rPr>
              <a:t>H</a:t>
            </a:r>
            <a:r>
              <a:rPr lang="en-US" altLang="zh-CN" sz="2800" b="1" baseline="-25000" dirty="0" smtClean="0">
                <a:solidFill>
                  <a:schemeClr val="accent2"/>
                </a:solidFill>
                <a:latin typeface="Calibri" pitchFamily="34" charset="0"/>
                <a:ea typeface="隶书" pitchFamily="49" charset="-122"/>
              </a:rPr>
              <a:t>16</a:t>
            </a:r>
            <a:r>
              <a:rPr lang="en-US" altLang="zh-CN" sz="2800" b="1" dirty="0" smtClean="0">
                <a:solidFill>
                  <a:schemeClr val="accent2"/>
                </a:solidFill>
                <a:latin typeface="Calibri" pitchFamily="34" charset="0"/>
                <a:ea typeface="隶书" pitchFamily="49" charset="-122"/>
              </a:rPr>
              <a:t>O</a:t>
            </a:r>
            <a:r>
              <a:rPr lang="en-US" altLang="zh-CN" sz="2800" b="1" baseline="-25000" dirty="0" smtClean="0">
                <a:solidFill>
                  <a:schemeClr val="accent2"/>
                </a:solidFill>
                <a:latin typeface="Calibri" pitchFamily="34" charset="0"/>
                <a:ea typeface="隶书" pitchFamily="49" charset="-122"/>
              </a:rPr>
              <a:t>2</a:t>
            </a:r>
            <a:r>
              <a:rPr lang="en-US" altLang="zh-CN" sz="2800" b="1" dirty="0" smtClean="0">
                <a:solidFill>
                  <a:schemeClr val="accent2"/>
                </a:solidFill>
                <a:latin typeface="Calibri" pitchFamily="34" charset="0"/>
                <a:ea typeface="隶书" pitchFamily="49" charset="-122"/>
              </a:rPr>
              <a:t>N</a:t>
            </a:r>
            <a:r>
              <a:rPr lang="en-US" altLang="zh-CN" sz="2800" b="1" baseline="-25000" dirty="0" smtClean="0">
                <a:solidFill>
                  <a:schemeClr val="accent2"/>
                </a:solidFill>
                <a:latin typeface="Calibri" pitchFamily="34" charset="0"/>
                <a:ea typeface="隶书" pitchFamily="49" charset="-122"/>
              </a:rPr>
              <a:t>4</a:t>
            </a:r>
          </a:p>
          <a:p>
            <a:endParaRPr lang="en-US" altLang="zh-CN" sz="2800" b="1" baseline="-25000" dirty="0" smtClean="0">
              <a:solidFill>
                <a:schemeClr val="accent2"/>
              </a:solidFill>
              <a:latin typeface="宋体" pitchFamily="2" charset="-122"/>
              <a:ea typeface="隶书" pitchFamily="49" charset="-122"/>
            </a:endParaRPr>
          </a:p>
          <a:p>
            <a:endParaRPr lang="en-US" altLang="zh-CN" sz="2800" b="1" baseline="-25000" dirty="0" smtClean="0">
              <a:solidFill>
                <a:schemeClr val="accent2"/>
              </a:solidFill>
              <a:latin typeface="宋体" pitchFamily="2" charset="-122"/>
              <a:ea typeface="隶书" pitchFamily="49" charset="-122"/>
            </a:endParaRPr>
          </a:p>
          <a:p>
            <a:endParaRPr lang="zh-CN" altLang="en-US" sz="2800" dirty="0">
              <a:latin typeface="仿宋_GB2312" pitchFamily="49" charset="-122"/>
              <a:ea typeface="仿宋_GB2312" pitchFamily="49" charset="-122"/>
            </a:endParaRPr>
          </a:p>
        </p:txBody>
      </p:sp>
      <p:pic>
        <p:nvPicPr>
          <p:cNvPr id="3073" name="Picture 1" descr="D:\My Documents\Tencent Files\3298860281\Image\C2C\GZI876~YXQI)6(48UHBVKT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573016"/>
            <a:ext cx="6105525" cy="2066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三、二甲氧苄啶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4575" y="1076325"/>
            <a:ext cx="7055817" cy="5248275"/>
          </a:xfrm>
        </p:spPr>
        <p:txBody>
          <a:bodyPr/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1.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理化性质</a:t>
            </a:r>
            <a:endParaRPr lang="zh-CN" altLang="en-US" sz="2800" b="1" dirty="0" smtClean="0">
              <a:solidFill>
                <a:srgbClr val="FF0000"/>
              </a:solidFill>
              <a:latin typeface="宋体" pitchFamily="2" charset="-122"/>
              <a:ea typeface="仿宋_GB2312" pitchFamily="49" charset="-12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None/>
            </a:pP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  <a:buNone/>
            </a:pP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    白色或微黄色结晶性粉末。</a:t>
            </a: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  <a:buNone/>
            </a:pP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    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味微苦。</a:t>
            </a: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  <a:buNone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    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在水、乙醇中不溶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，在盐酸中溶解，在稀盐酸中微溶。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三、二甲氧苄啶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4575" y="1076325"/>
            <a:ext cx="7487865" cy="524827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CN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2.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药动学</a:t>
            </a:r>
            <a:endParaRPr lang="zh-CN" altLang="en-US" sz="2800" b="1" dirty="0" smtClean="0">
              <a:solidFill>
                <a:srgbClr val="FF0000"/>
              </a:solidFill>
              <a:latin typeface="宋体" pitchFamily="2" charset="-122"/>
              <a:ea typeface="仿宋_GB2312" pitchFamily="49" charset="-12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None/>
            </a:pP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    </a:t>
            </a: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 indent="342900">
              <a:lnSpc>
                <a:spcPts val="3500"/>
              </a:lnSpc>
              <a:spcBef>
                <a:spcPts val="0"/>
              </a:spcBef>
              <a:buNone/>
            </a:pP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  DVD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内服吸收很少，其最高血药浓度约为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TMP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的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l/5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。</a:t>
            </a: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 indent="342900">
              <a:lnSpc>
                <a:spcPts val="3500"/>
              </a:lnSpc>
              <a:spcBef>
                <a:spcPts val="0"/>
              </a:spcBef>
              <a:buNone/>
            </a:pP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  在胃肠道内的浓度较高，主要从粪便中排出，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用作肠道抗菌增效剂比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TMP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优越。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三、二甲氧苄啶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CN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3.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作用与应用</a:t>
            </a:r>
            <a:endParaRPr lang="en-US" altLang="zh-CN" sz="2800" b="1" dirty="0" smtClean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  <a:p>
            <a:pPr eaLnBrk="1" hangingPunct="1">
              <a:buFontTx/>
              <a:buNone/>
            </a:pPr>
            <a:endParaRPr lang="en-US" altLang="zh-CN" b="1" dirty="0" smtClean="0"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spcBef>
                <a:spcPts val="0"/>
              </a:spcBef>
              <a:buFontTx/>
              <a:buNone/>
            </a:pPr>
            <a:r>
              <a:rPr lang="en-US" altLang="zh-CN" b="1" dirty="0" smtClean="0">
                <a:latin typeface="宋体" pitchFamily="2" charset="-122"/>
                <a:ea typeface="仿宋_GB2312" pitchFamily="49" charset="-122"/>
              </a:rPr>
              <a:t>    </a:t>
            </a:r>
            <a:r>
              <a:rPr lang="zh-CN" altLang="en-US" b="1" dirty="0" smtClean="0">
                <a:latin typeface="宋体" pitchFamily="2" charset="-122"/>
                <a:ea typeface="仿宋_GB2312" pitchFamily="49" charset="-122"/>
              </a:rPr>
              <a:t>①比</a:t>
            </a:r>
            <a:r>
              <a:rPr lang="en-US" altLang="zh-CN" b="1" dirty="0" smtClean="0">
                <a:latin typeface="宋体" pitchFamily="2" charset="-122"/>
                <a:ea typeface="仿宋_GB2312" pitchFamily="49" charset="-122"/>
              </a:rPr>
              <a:t>TMP</a:t>
            </a:r>
            <a:r>
              <a:rPr lang="zh-CN" altLang="en-US" b="1" dirty="0" smtClean="0">
                <a:latin typeface="宋体" pitchFamily="2" charset="-122"/>
                <a:ea typeface="仿宋_GB2312" pitchFamily="49" charset="-122"/>
              </a:rPr>
              <a:t>弱，但作用机理相同。</a:t>
            </a:r>
            <a:endParaRPr lang="en-US" altLang="zh-CN" b="1" dirty="0" smtClean="0"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spcBef>
                <a:spcPts val="0"/>
              </a:spcBef>
              <a:buFontTx/>
              <a:buNone/>
            </a:pPr>
            <a:r>
              <a:rPr lang="en-US" altLang="zh-CN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      </a:t>
            </a:r>
            <a:r>
              <a:rPr lang="zh-CN" altLang="en-US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常以</a:t>
            </a:r>
            <a:r>
              <a:rPr lang="en-US" altLang="zh-CN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1:5</a:t>
            </a:r>
            <a:r>
              <a:rPr lang="zh-CN" altLang="en-US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比例与</a:t>
            </a:r>
            <a:r>
              <a:rPr lang="en-US" altLang="zh-CN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SQ</a:t>
            </a:r>
            <a:r>
              <a:rPr lang="zh-CN" altLang="en-US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等合用。</a:t>
            </a:r>
            <a:endParaRPr lang="en-US" altLang="zh-CN" b="1" dirty="0" smtClean="0">
              <a:solidFill>
                <a:srgbClr val="FF0000"/>
              </a:solidFill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spcBef>
                <a:spcPts val="0"/>
              </a:spcBef>
              <a:buFontTx/>
              <a:buNone/>
            </a:pPr>
            <a:endParaRPr lang="zh-CN" altLang="en-US" b="1" dirty="0" smtClean="0">
              <a:solidFill>
                <a:srgbClr val="FF0000"/>
              </a:solidFill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spcBef>
                <a:spcPts val="0"/>
              </a:spcBef>
              <a:buFontTx/>
              <a:buNone/>
            </a:pPr>
            <a:r>
              <a:rPr lang="zh-CN" altLang="en-US" b="1" dirty="0" smtClean="0">
                <a:latin typeface="宋体" pitchFamily="2" charset="-122"/>
                <a:ea typeface="仿宋_GB2312" pitchFamily="49" charset="-122"/>
              </a:rPr>
              <a:t>    ②含</a:t>
            </a:r>
            <a:r>
              <a:rPr lang="en-US" altLang="zh-CN" b="1" dirty="0" smtClean="0">
                <a:latin typeface="宋体" pitchFamily="2" charset="-122"/>
                <a:ea typeface="仿宋_GB2312" pitchFamily="49" charset="-122"/>
              </a:rPr>
              <a:t>DVD</a:t>
            </a:r>
            <a:r>
              <a:rPr lang="zh-CN" altLang="en-US" b="1" dirty="0" smtClean="0">
                <a:latin typeface="宋体" pitchFamily="2" charset="-122"/>
                <a:ea typeface="仿宋_GB2312" pitchFamily="49" charset="-122"/>
              </a:rPr>
              <a:t>的复方制剂</a:t>
            </a:r>
            <a:r>
              <a:rPr lang="zh-CN" altLang="en-US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主要用于防治禽、兔球虫病及畜禽肠道感染</a:t>
            </a:r>
            <a:r>
              <a:rPr lang="zh-CN" altLang="en-US" b="1" dirty="0" smtClean="0">
                <a:latin typeface="宋体" pitchFamily="2" charset="-122"/>
                <a:ea typeface="仿宋_GB2312" pitchFamily="49" charset="-122"/>
              </a:rPr>
              <a:t>等。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小结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4575" y="1076325"/>
            <a:ext cx="7631881" cy="5248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 b="1" dirty="0" smtClean="0"/>
              <a:t>TMP</a:t>
            </a:r>
            <a:r>
              <a:rPr lang="zh-CN" altLang="en-US" sz="2400" b="1" dirty="0" smtClean="0"/>
              <a:t>和</a:t>
            </a:r>
            <a:r>
              <a:rPr lang="en-US" altLang="zh-CN" sz="2400" b="1" dirty="0" smtClean="0"/>
              <a:t>DVD</a:t>
            </a:r>
            <a:r>
              <a:rPr lang="zh-CN" altLang="en-US" sz="2400" b="1" dirty="0" smtClean="0"/>
              <a:t>能明显增强磺胺药和多种抗生素疗效。</a:t>
            </a:r>
          </a:p>
          <a:p>
            <a:pPr indent="342900">
              <a:lnSpc>
                <a:spcPct val="90000"/>
              </a:lnSpc>
              <a:buNone/>
            </a:pPr>
            <a:r>
              <a:rPr lang="en-US" altLang="zh-CN" sz="2400" b="1" dirty="0" smtClean="0"/>
              <a:t> </a:t>
            </a:r>
            <a:r>
              <a:rPr lang="en-US" altLang="zh-CN" sz="2000" dirty="0" smtClean="0"/>
              <a:t>TMP</a:t>
            </a:r>
            <a:r>
              <a:rPr lang="zh-CN" altLang="en-US" sz="2000" dirty="0" smtClean="0"/>
              <a:t>常以</a:t>
            </a:r>
            <a:r>
              <a:rPr lang="en-US" altLang="zh-CN" sz="2000" dirty="0" smtClean="0"/>
              <a:t>1:5</a:t>
            </a:r>
            <a:r>
              <a:rPr lang="zh-CN" altLang="en-US" sz="2000" dirty="0" smtClean="0"/>
              <a:t>比例与</a:t>
            </a:r>
            <a:r>
              <a:rPr lang="en-US" altLang="zh-CN" sz="2000" dirty="0" smtClean="0"/>
              <a:t>SMD</a:t>
            </a:r>
            <a:r>
              <a:rPr lang="zh-CN" altLang="en-US" sz="2000" dirty="0" smtClean="0"/>
              <a:t>、</a:t>
            </a:r>
            <a:r>
              <a:rPr lang="en-US" altLang="zh-CN" sz="2000" dirty="0" smtClean="0"/>
              <a:t>SMM</a:t>
            </a:r>
            <a:r>
              <a:rPr lang="zh-CN" altLang="en-US" sz="2000" dirty="0" smtClean="0"/>
              <a:t>、</a:t>
            </a:r>
            <a:r>
              <a:rPr lang="en-US" altLang="zh-CN" sz="2000" dirty="0" smtClean="0"/>
              <a:t>SMZ</a:t>
            </a:r>
            <a:r>
              <a:rPr lang="zh-CN" altLang="en-US" sz="2000" dirty="0" smtClean="0"/>
              <a:t>、</a:t>
            </a:r>
            <a:r>
              <a:rPr lang="en-US" altLang="zh-CN" sz="2000" dirty="0" smtClean="0"/>
              <a:t>SD</a:t>
            </a:r>
            <a:r>
              <a:rPr lang="zh-CN" altLang="en-US" sz="2000" dirty="0" smtClean="0"/>
              <a:t>、</a:t>
            </a:r>
            <a:r>
              <a:rPr lang="en-US" altLang="zh-CN" sz="2000" dirty="0" smtClean="0"/>
              <a:t>SM2</a:t>
            </a:r>
            <a:r>
              <a:rPr lang="zh-CN" altLang="en-US" sz="2000" dirty="0" smtClean="0"/>
              <a:t>、</a:t>
            </a:r>
            <a:r>
              <a:rPr lang="en-US" altLang="zh-CN" sz="2000" dirty="0" smtClean="0"/>
              <a:t>SQ</a:t>
            </a:r>
            <a:r>
              <a:rPr lang="zh-CN" altLang="en-US" sz="2000" dirty="0" smtClean="0"/>
              <a:t>等磺胺药合用。</a:t>
            </a:r>
            <a:endParaRPr lang="en-US" altLang="zh-CN" sz="2000" dirty="0" smtClean="0"/>
          </a:p>
          <a:p>
            <a:pPr indent="342900">
              <a:lnSpc>
                <a:spcPct val="90000"/>
              </a:lnSpc>
              <a:buNone/>
            </a:pPr>
            <a:r>
              <a:rPr lang="en-US" altLang="zh-CN" sz="2000" dirty="0" smtClean="0"/>
              <a:t> DVD</a:t>
            </a:r>
            <a:r>
              <a:rPr lang="zh-CN" altLang="en-US" sz="2000" dirty="0" smtClean="0"/>
              <a:t>则常以</a:t>
            </a:r>
            <a:r>
              <a:rPr lang="en-US" altLang="zh-CN" sz="2000" dirty="0" smtClean="0"/>
              <a:t>1:5</a:t>
            </a:r>
            <a:r>
              <a:rPr lang="zh-CN" altLang="en-US" sz="2000" dirty="0" smtClean="0"/>
              <a:t>比例与</a:t>
            </a:r>
            <a:r>
              <a:rPr lang="en-US" altLang="zh-CN" sz="2000" dirty="0" smtClean="0"/>
              <a:t>SQ</a:t>
            </a:r>
            <a:r>
              <a:rPr lang="zh-CN" altLang="en-US" sz="2000" dirty="0" smtClean="0"/>
              <a:t>合用，主要用于防治禽、兔球虫病及畜禽肠道感染等。</a:t>
            </a:r>
            <a:r>
              <a:rPr lang="en-US" altLang="zh-CN" sz="2000" dirty="0" smtClean="0"/>
              <a:t> </a:t>
            </a:r>
          </a:p>
          <a:p>
            <a:pPr indent="342900">
              <a:lnSpc>
                <a:spcPct val="90000"/>
              </a:lnSpc>
              <a:buNone/>
            </a:pPr>
            <a:r>
              <a:rPr lang="en-US" altLang="zh-CN" sz="2000" dirty="0" smtClean="0"/>
              <a:t>TMP</a:t>
            </a:r>
            <a:r>
              <a:rPr lang="zh-CN" altLang="en-US" sz="2000" dirty="0" smtClean="0"/>
              <a:t>或</a:t>
            </a:r>
            <a:r>
              <a:rPr lang="en-US" altLang="zh-CN" sz="2000" dirty="0" smtClean="0"/>
              <a:t>DVD</a:t>
            </a:r>
            <a:r>
              <a:rPr lang="zh-CN" altLang="en-US" sz="2000" dirty="0" smtClean="0"/>
              <a:t>与其它抗菌药合用则多以</a:t>
            </a:r>
            <a:r>
              <a:rPr lang="en-US" altLang="zh-CN" sz="2000" dirty="0" smtClean="0"/>
              <a:t>1:4</a:t>
            </a:r>
            <a:r>
              <a:rPr lang="zh-CN" altLang="en-US" sz="2000" dirty="0" smtClean="0"/>
              <a:t>比例使用。</a:t>
            </a:r>
            <a:endParaRPr lang="en-US" altLang="zh-CN" sz="2000" dirty="0" smtClean="0"/>
          </a:p>
          <a:p>
            <a:r>
              <a:rPr lang="zh-CN" altLang="zh-CN" sz="2400" b="1" dirty="0" smtClean="0"/>
              <a:t>下一节我们介绍另一大类人工合成的抗菌药——喹诺酮类药。</a:t>
            </a:r>
          </a:p>
          <a:p>
            <a:r>
              <a:rPr lang="zh-CN" altLang="zh-CN" sz="2400" b="1" dirty="0" smtClean="0"/>
              <a:t>感谢大家的聆听！</a:t>
            </a:r>
            <a:endParaRPr lang="zh-CN" altLang="en-US" sz="24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114414" y="642918"/>
            <a:ext cx="1651162" cy="8308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4800" b="1" dirty="0">
                <a:ln w="6350">
                  <a:noFill/>
                </a:ln>
                <a:gradFill flip="none"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前言</a:t>
            </a:r>
          </a:p>
        </p:txBody>
      </p:sp>
      <p:sp>
        <p:nvSpPr>
          <p:cNvPr id="21" name="任意多边形 20"/>
          <p:cNvSpPr/>
          <p:nvPr/>
        </p:nvSpPr>
        <p:spPr>
          <a:xfrm>
            <a:off x="1114425" y="1270000"/>
            <a:ext cx="7026275" cy="4246563"/>
          </a:xfrm>
          <a:custGeom>
            <a:avLst/>
            <a:gdLst>
              <a:gd name="connsiteX0" fmla="*/ 2076450 w 7210425"/>
              <a:gd name="connsiteY0" fmla="*/ 0 h 3076575"/>
              <a:gd name="connsiteX1" fmla="*/ 7210425 w 7210425"/>
              <a:gd name="connsiteY1" fmla="*/ 0 h 3076575"/>
              <a:gd name="connsiteX2" fmla="*/ 7210425 w 7210425"/>
              <a:gd name="connsiteY2" fmla="*/ 3076575 h 3076575"/>
              <a:gd name="connsiteX3" fmla="*/ 0 w 7210425"/>
              <a:gd name="connsiteY3" fmla="*/ 3076575 h 3076575"/>
              <a:gd name="connsiteX4" fmla="*/ 0 w 7210425"/>
              <a:gd name="connsiteY4" fmla="*/ 228600 h 3076575"/>
              <a:gd name="connsiteX5" fmla="*/ 333375 w 7210425"/>
              <a:gd name="connsiteY5" fmla="*/ 228600 h 307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10425" h="3076575">
                <a:moveTo>
                  <a:pt x="2076450" y="0"/>
                </a:moveTo>
                <a:lnTo>
                  <a:pt x="7210425" y="0"/>
                </a:lnTo>
                <a:lnTo>
                  <a:pt x="7210425" y="3076575"/>
                </a:lnTo>
                <a:lnTo>
                  <a:pt x="0" y="3076575"/>
                </a:lnTo>
                <a:lnTo>
                  <a:pt x="0" y="228600"/>
                </a:lnTo>
                <a:lnTo>
                  <a:pt x="333375" y="228600"/>
                </a:lnTo>
              </a:path>
            </a:pathLst>
          </a:cu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zh-CN" alt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619672" y="2060848"/>
            <a:ext cx="6192688" cy="384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4" tIns="45717" rIns="91434" bIns="45717">
            <a:spAutoFit/>
          </a:bodyPr>
          <a:lstStyle/>
          <a:p>
            <a:pPr algn="just" eaLnBrk="1" hangingPunct="1">
              <a:buFont typeface="Arial" pitchFamily="34" charset="0"/>
              <a:buNone/>
            </a:pPr>
            <a:r>
              <a:rPr lang="zh-CN" altLang="zh-CN" sz="2800" b="1" dirty="0" smtClean="0"/>
              <a:t>大家好！前面我们学习了磺胺类药物。今天我们来学习与磺胺类关系十分密切的一类合成抗菌药</a:t>
            </a:r>
            <a:r>
              <a:rPr lang="en-US" altLang="zh-CN" sz="2800" b="1" dirty="0" smtClean="0"/>
              <a:t>------</a:t>
            </a:r>
            <a:r>
              <a:rPr lang="zh-CN" altLang="zh-CN" sz="2800" b="1" dirty="0" smtClean="0"/>
              <a:t>抗菌增效剂。</a:t>
            </a:r>
            <a:r>
              <a:rPr lang="zh-CN" altLang="en-US" sz="2800" b="1" dirty="0" smtClean="0"/>
              <a:t>这类药物</a:t>
            </a:r>
            <a:r>
              <a:rPr lang="zh-CN" altLang="zh-CN" sz="2800" b="1" dirty="0" smtClean="0"/>
              <a:t>能明显增强磺胺药和多种抗生素的疗效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  <a:p>
            <a:pPr algn="just" eaLnBrk="1" hangingPunct="1">
              <a:buFont typeface="Arial" pitchFamily="34" charset="0"/>
              <a:buNone/>
            </a:pPr>
            <a:endParaRPr lang="en-US" altLang="zh-CN" sz="2800" b="1" dirty="0" smtClean="0"/>
          </a:p>
          <a:p>
            <a:pPr algn="just" eaLnBrk="1" hangingPunct="1">
              <a:buFont typeface="Arial" pitchFamily="34" charset="0"/>
              <a:buNone/>
            </a:pPr>
            <a:endParaRPr lang="en-US" altLang="zh-CN" sz="2800" b="1" dirty="0" smtClean="0"/>
          </a:p>
          <a:p>
            <a:pPr algn="just" eaLnBrk="1" hangingPunct="1">
              <a:buFont typeface="Arial" pitchFamily="34" charset="0"/>
              <a:buNone/>
            </a:pPr>
            <a:endParaRPr lang="en-US" altLang="zh-CN" sz="2800" b="1" dirty="0" smtClean="0"/>
          </a:p>
          <a:p>
            <a:pPr algn="just" eaLnBrk="1" hangingPunct="1">
              <a:buFont typeface="Arial" pitchFamily="34" charset="0"/>
              <a:buNone/>
            </a:pPr>
            <a:endParaRPr lang="zh-CN" altLang="en-US" sz="2000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128" name="AutoShape 8" descr="http://img4.imgtn.bdimg.com/it/u=3307072927,271997487&amp;fm=27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130" name="AutoShape 10" descr="http://img4.imgtn.bdimg.com/it/u=3307072927,271997487&amp;fm=27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132" name="AutoShape 12" descr="http://img4.imgtn.bdimg.com/it/u=3307072927,271997487&amp;fm=27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7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utoUpdateAnimBg="0"/>
      <p:bldP spid="21" grpId="0" animBg="1" autoUpdateAnimBg="0"/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0" y="257175"/>
            <a:ext cx="901700" cy="8334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eaLnBrk="1" hangingPunct="1">
              <a:buFont typeface="Arial" pitchFamily="34" charset="0"/>
              <a:buNone/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27" name="Freeform 6"/>
          <p:cNvSpPr>
            <a:spLocks/>
          </p:cNvSpPr>
          <p:nvPr/>
        </p:nvSpPr>
        <p:spPr bwMode="auto">
          <a:xfrm>
            <a:off x="449263" y="339725"/>
            <a:ext cx="398462" cy="668338"/>
          </a:xfrm>
          <a:custGeom>
            <a:avLst/>
            <a:gdLst>
              <a:gd name="T0" fmla="*/ 2147483647 w 1173"/>
              <a:gd name="T1" fmla="*/ 2147483647 h 1472"/>
              <a:gd name="T2" fmla="*/ 2147483647 w 1173"/>
              <a:gd name="T3" fmla="*/ 2147483647 h 1472"/>
              <a:gd name="T4" fmla="*/ 2147483647 w 1173"/>
              <a:gd name="T5" fmla="*/ 2147483647 h 1472"/>
              <a:gd name="T6" fmla="*/ 2147483647 w 1173"/>
              <a:gd name="T7" fmla="*/ 2147483647 h 1472"/>
              <a:gd name="T8" fmla="*/ 2147483647 w 1173"/>
              <a:gd name="T9" fmla="*/ 2147483647 h 1472"/>
              <a:gd name="T10" fmla="*/ 2147483647 w 1173"/>
              <a:gd name="T11" fmla="*/ 2147483647 h 1472"/>
              <a:gd name="T12" fmla="*/ 0 w 1173"/>
              <a:gd name="T13" fmla="*/ 2147483647 h 1472"/>
              <a:gd name="T14" fmla="*/ 2147483647 w 1173"/>
              <a:gd name="T15" fmla="*/ 2147483647 h 1472"/>
              <a:gd name="T16" fmla="*/ 2147483647 w 1173"/>
              <a:gd name="T17" fmla="*/ 2147483647 h 1472"/>
              <a:gd name="T18" fmla="*/ 2147483647 w 1173"/>
              <a:gd name="T19" fmla="*/ 2147483647 h 1472"/>
              <a:gd name="T20" fmla="*/ 2147483647 w 1173"/>
              <a:gd name="T21" fmla="*/ 2147483647 h 1472"/>
              <a:gd name="T22" fmla="*/ 2147483647 w 1173"/>
              <a:gd name="T23" fmla="*/ 2147483647 h 1472"/>
              <a:gd name="T24" fmla="*/ 2147483647 w 1173"/>
              <a:gd name="T25" fmla="*/ 2147483647 h 1472"/>
              <a:gd name="T26" fmla="*/ 2147483647 w 1173"/>
              <a:gd name="T27" fmla="*/ 2147483647 h 1472"/>
              <a:gd name="T28" fmla="*/ 2147483647 w 1173"/>
              <a:gd name="T29" fmla="*/ 2147483647 h 14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73"/>
              <a:gd name="T46" fmla="*/ 0 h 1472"/>
              <a:gd name="T47" fmla="*/ 1173 w 1173"/>
              <a:gd name="T48" fmla="*/ 1472 h 147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73" h="1472">
                <a:moveTo>
                  <a:pt x="1131" y="535"/>
                </a:moveTo>
                <a:lnTo>
                  <a:pt x="1095" y="47"/>
                </a:lnTo>
                <a:cubicBezTo>
                  <a:pt x="1090" y="47"/>
                  <a:pt x="1081" y="49"/>
                  <a:pt x="1067" y="54"/>
                </a:cubicBezTo>
                <a:cubicBezTo>
                  <a:pt x="1043" y="64"/>
                  <a:pt x="1022" y="68"/>
                  <a:pt x="1003" y="68"/>
                </a:cubicBezTo>
                <a:cubicBezTo>
                  <a:pt x="975" y="68"/>
                  <a:pt x="947" y="64"/>
                  <a:pt x="919" y="54"/>
                </a:cubicBezTo>
                <a:cubicBezTo>
                  <a:pt x="810" y="17"/>
                  <a:pt x="714" y="0"/>
                  <a:pt x="629" y="5"/>
                </a:cubicBezTo>
                <a:cubicBezTo>
                  <a:pt x="214" y="24"/>
                  <a:pt x="5" y="278"/>
                  <a:pt x="0" y="768"/>
                </a:cubicBezTo>
                <a:cubicBezTo>
                  <a:pt x="5" y="1225"/>
                  <a:pt x="219" y="1458"/>
                  <a:pt x="643" y="1467"/>
                </a:cubicBezTo>
                <a:cubicBezTo>
                  <a:pt x="912" y="1472"/>
                  <a:pt x="1088" y="1345"/>
                  <a:pt x="1173" y="1086"/>
                </a:cubicBezTo>
                <a:lnTo>
                  <a:pt x="1088" y="1036"/>
                </a:lnTo>
                <a:cubicBezTo>
                  <a:pt x="999" y="1258"/>
                  <a:pt x="867" y="1369"/>
                  <a:pt x="692" y="1369"/>
                </a:cubicBezTo>
                <a:cubicBezTo>
                  <a:pt x="424" y="1359"/>
                  <a:pt x="290" y="1145"/>
                  <a:pt x="290" y="725"/>
                </a:cubicBezTo>
                <a:cubicBezTo>
                  <a:pt x="290" y="316"/>
                  <a:pt x="408" y="108"/>
                  <a:pt x="643" y="104"/>
                </a:cubicBezTo>
                <a:cubicBezTo>
                  <a:pt x="827" y="94"/>
                  <a:pt x="961" y="250"/>
                  <a:pt x="1046" y="570"/>
                </a:cubicBezTo>
                <a:lnTo>
                  <a:pt x="1131" y="53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endParaRPr lang="zh-CN" altLang="en-US"/>
          </a:p>
        </p:txBody>
      </p:sp>
      <p:sp>
        <p:nvSpPr>
          <p:cNvPr id="28" name="Freeform 7"/>
          <p:cNvSpPr>
            <a:spLocks noEditPoints="1"/>
          </p:cNvSpPr>
          <p:nvPr/>
        </p:nvSpPr>
        <p:spPr bwMode="auto">
          <a:xfrm>
            <a:off x="1130300" y="852488"/>
            <a:ext cx="742950" cy="201612"/>
          </a:xfrm>
          <a:custGeom>
            <a:avLst/>
            <a:gdLst>
              <a:gd name="T0" fmla="*/ 2147483647 w 2195"/>
              <a:gd name="T1" fmla="*/ 2147483647 h 445"/>
              <a:gd name="T2" fmla="*/ 2147483647 w 2195"/>
              <a:gd name="T3" fmla="*/ 2147483647 h 445"/>
              <a:gd name="T4" fmla="*/ 2147483647 w 2195"/>
              <a:gd name="T5" fmla="*/ 2147483647 h 445"/>
              <a:gd name="T6" fmla="*/ 2147483647 w 2195"/>
              <a:gd name="T7" fmla="*/ 2147483647 h 445"/>
              <a:gd name="T8" fmla="*/ 2147483647 w 2195"/>
              <a:gd name="T9" fmla="*/ 2147483647 h 445"/>
              <a:gd name="T10" fmla="*/ 2147483647 w 2195"/>
              <a:gd name="T11" fmla="*/ 2147483647 h 445"/>
              <a:gd name="T12" fmla="*/ 2147483647 w 2195"/>
              <a:gd name="T13" fmla="*/ 2147483647 h 445"/>
              <a:gd name="T14" fmla="*/ 2147483647 w 2195"/>
              <a:gd name="T15" fmla="*/ 2147483647 h 445"/>
              <a:gd name="T16" fmla="*/ 2147483647 w 2195"/>
              <a:gd name="T17" fmla="*/ 2147483647 h 445"/>
              <a:gd name="T18" fmla="*/ 2147483647 w 2195"/>
              <a:gd name="T19" fmla="*/ 2147483647 h 445"/>
              <a:gd name="T20" fmla="*/ 2147483647 w 2195"/>
              <a:gd name="T21" fmla="*/ 2147483647 h 445"/>
              <a:gd name="T22" fmla="*/ 2147483647 w 2195"/>
              <a:gd name="T23" fmla="*/ 2147483647 h 445"/>
              <a:gd name="T24" fmla="*/ 2147483647 w 2195"/>
              <a:gd name="T25" fmla="*/ 2147483647 h 445"/>
              <a:gd name="T26" fmla="*/ 2147483647 w 2195"/>
              <a:gd name="T27" fmla="*/ 2147483647 h 445"/>
              <a:gd name="T28" fmla="*/ 2147483647 w 2195"/>
              <a:gd name="T29" fmla="*/ 2147483647 h 445"/>
              <a:gd name="T30" fmla="*/ 2147483647 w 2195"/>
              <a:gd name="T31" fmla="*/ 2147483647 h 445"/>
              <a:gd name="T32" fmla="*/ 2147483647 w 2195"/>
              <a:gd name="T33" fmla="*/ 2147483647 h 445"/>
              <a:gd name="T34" fmla="*/ 2147483647 w 2195"/>
              <a:gd name="T35" fmla="*/ 2147483647 h 445"/>
              <a:gd name="T36" fmla="*/ 2147483647 w 2195"/>
              <a:gd name="T37" fmla="*/ 2147483647 h 445"/>
              <a:gd name="T38" fmla="*/ 2147483647 w 2195"/>
              <a:gd name="T39" fmla="*/ 2147483647 h 445"/>
              <a:gd name="T40" fmla="*/ 2147483647 w 2195"/>
              <a:gd name="T41" fmla="*/ 2147483647 h 445"/>
              <a:gd name="T42" fmla="*/ 2147483647 w 2195"/>
              <a:gd name="T43" fmla="*/ 2147483647 h 445"/>
              <a:gd name="T44" fmla="*/ 2147483647 w 2195"/>
              <a:gd name="T45" fmla="*/ 2147483647 h 445"/>
              <a:gd name="T46" fmla="*/ 2147483647 w 2195"/>
              <a:gd name="T47" fmla="*/ 2147483647 h 445"/>
              <a:gd name="T48" fmla="*/ 2147483647 w 2195"/>
              <a:gd name="T49" fmla="*/ 2147483647 h 445"/>
              <a:gd name="T50" fmla="*/ 2147483647 w 2195"/>
              <a:gd name="T51" fmla="*/ 2147483647 h 445"/>
              <a:gd name="T52" fmla="*/ 2147483647 w 2195"/>
              <a:gd name="T53" fmla="*/ 2147483647 h 445"/>
              <a:gd name="T54" fmla="*/ 2147483647 w 2195"/>
              <a:gd name="T55" fmla="*/ 2147483647 h 445"/>
              <a:gd name="T56" fmla="*/ 2147483647 w 2195"/>
              <a:gd name="T57" fmla="*/ 2147483647 h 445"/>
              <a:gd name="T58" fmla="*/ 2147483647 w 2195"/>
              <a:gd name="T59" fmla="*/ 2147483647 h 445"/>
              <a:gd name="T60" fmla="*/ 2147483647 w 2195"/>
              <a:gd name="T61" fmla="*/ 2147483647 h 445"/>
              <a:gd name="T62" fmla="*/ 2147483647 w 2195"/>
              <a:gd name="T63" fmla="*/ 2147483647 h 445"/>
              <a:gd name="T64" fmla="*/ 2147483647 w 2195"/>
              <a:gd name="T65" fmla="*/ 2147483647 h 445"/>
              <a:gd name="T66" fmla="*/ 2147483647 w 2195"/>
              <a:gd name="T67" fmla="*/ 2147483647 h 445"/>
              <a:gd name="T68" fmla="*/ 2147483647 w 2195"/>
              <a:gd name="T69" fmla="*/ 2147483647 h 445"/>
              <a:gd name="T70" fmla="*/ 2147483647 w 2195"/>
              <a:gd name="T71" fmla="*/ 2147483647 h 445"/>
              <a:gd name="T72" fmla="*/ 2147483647 w 2195"/>
              <a:gd name="T73" fmla="*/ 2147483647 h 445"/>
              <a:gd name="T74" fmla="*/ 2147483647 w 2195"/>
              <a:gd name="T75" fmla="*/ 2147483647 h 445"/>
              <a:gd name="T76" fmla="*/ 2147483647 w 2195"/>
              <a:gd name="T77" fmla="*/ 2147483647 h 445"/>
              <a:gd name="T78" fmla="*/ 2147483647 w 2195"/>
              <a:gd name="T79" fmla="*/ 2147483647 h 445"/>
              <a:gd name="T80" fmla="*/ 2147483647 w 2195"/>
              <a:gd name="T81" fmla="*/ 2147483647 h 445"/>
              <a:gd name="T82" fmla="*/ 2147483647 w 2195"/>
              <a:gd name="T83" fmla="*/ 2147483647 h 445"/>
              <a:gd name="T84" fmla="*/ 2147483647 w 2195"/>
              <a:gd name="T85" fmla="*/ 2147483647 h 445"/>
              <a:gd name="T86" fmla="*/ 2147483647 w 2195"/>
              <a:gd name="T87" fmla="*/ 2147483647 h 445"/>
              <a:gd name="T88" fmla="*/ 2147483647 w 2195"/>
              <a:gd name="T89" fmla="*/ 2147483647 h 445"/>
              <a:gd name="T90" fmla="*/ 2147483647 w 2195"/>
              <a:gd name="T91" fmla="*/ 2147483647 h 445"/>
              <a:gd name="T92" fmla="*/ 2147483647 w 2195"/>
              <a:gd name="T93" fmla="*/ 2147483647 h 445"/>
              <a:gd name="T94" fmla="*/ 2147483647 w 2195"/>
              <a:gd name="T95" fmla="*/ 2147483647 h 445"/>
              <a:gd name="T96" fmla="*/ 2147483647 w 2195"/>
              <a:gd name="T97" fmla="*/ 2147483647 h 44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195"/>
              <a:gd name="T148" fmla="*/ 0 h 445"/>
              <a:gd name="T149" fmla="*/ 2195 w 2195"/>
              <a:gd name="T150" fmla="*/ 445 h 44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195" h="445">
                <a:moveTo>
                  <a:pt x="154" y="142"/>
                </a:moveTo>
                <a:cubicBezTo>
                  <a:pt x="86" y="144"/>
                  <a:pt x="51" y="189"/>
                  <a:pt x="49" y="278"/>
                </a:cubicBezTo>
                <a:cubicBezTo>
                  <a:pt x="51" y="361"/>
                  <a:pt x="86" y="405"/>
                  <a:pt x="154" y="407"/>
                </a:cubicBezTo>
                <a:cubicBezTo>
                  <a:pt x="218" y="405"/>
                  <a:pt x="251" y="361"/>
                  <a:pt x="252" y="276"/>
                </a:cubicBezTo>
                <a:cubicBezTo>
                  <a:pt x="248" y="193"/>
                  <a:pt x="215" y="148"/>
                  <a:pt x="154" y="142"/>
                </a:cubicBezTo>
                <a:close/>
                <a:moveTo>
                  <a:pt x="152" y="443"/>
                </a:moveTo>
                <a:cubicBezTo>
                  <a:pt x="55" y="437"/>
                  <a:pt x="5" y="383"/>
                  <a:pt x="0" y="280"/>
                </a:cubicBezTo>
                <a:cubicBezTo>
                  <a:pt x="3" y="166"/>
                  <a:pt x="55" y="107"/>
                  <a:pt x="156" y="105"/>
                </a:cubicBezTo>
                <a:cubicBezTo>
                  <a:pt x="250" y="109"/>
                  <a:pt x="299" y="165"/>
                  <a:pt x="303" y="274"/>
                </a:cubicBezTo>
                <a:cubicBezTo>
                  <a:pt x="302" y="385"/>
                  <a:pt x="251" y="442"/>
                  <a:pt x="152" y="443"/>
                </a:cubicBezTo>
                <a:close/>
                <a:moveTo>
                  <a:pt x="665" y="227"/>
                </a:moveTo>
                <a:lnTo>
                  <a:pt x="665" y="434"/>
                </a:lnTo>
                <a:lnTo>
                  <a:pt x="618" y="434"/>
                </a:lnTo>
                <a:lnTo>
                  <a:pt x="618" y="234"/>
                </a:lnTo>
                <a:cubicBezTo>
                  <a:pt x="616" y="174"/>
                  <a:pt x="591" y="144"/>
                  <a:pt x="542" y="142"/>
                </a:cubicBezTo>
                <a:cubicBezTo>
                  <a:pt x="484" y="150"/>
                  <a:pt x="452" y="181"/>
                  <a:pt x="446" y="236"/>
                </a:cubicBezTo>
                <a:lnTo>
                  <a:pt x="446" y="434"/>
                </a:lnTo>
                <a:lnTo>
                  <a:pt x="400" y="436"/>
                </a:lnTo>
                <a:lnTo>
                  <a:pt x="400" y="111"/>
                </a:lnTo>
                <a:lnTo>
                  <a:pt x="446" y="111"/>
                </a:lnTo>
                <a:lnTo>
                  <a:pt x="446" y="160"/>
                </a:lnTo>
                <a:cubicBezTo>
                  <a:pt x="472" y="123"/>
                  <a:pt x="507" y="104"/>
                  <a:pt x="553" y="102"/>
                </a:cubicBezTo>
                <a:cubicBezTo>
                  <a:pt x="628" y="102"/>
                  <a:pt x="665" y="144"/>
                  <a:pt x="665" y="227"/>
                </a:cubicBezTo>
                <a:close/>
                <a:moveTo>
                  <a:pt x="897" y="407"/>
                </a:moveTo>
                <a:lnTo>
                  <a:pt x="906" y="432"/>
                </a:lnTo>
                <a:cubicBezTo>
                  <a:pt x="891" y="438"/>
                  <a:pt x="875" y="441"/>
                  <a:pt x="857" y="441"/>
                </a:cubicBezTo>
                <a:cubicBezTo>
                  <a:pt x="811" y="442"/>
                  <a:pt x="788" y="419"/>
                  <a:pt x="790" y="370"/>
                </a:cubicBezTo>
                <a:lnTo>
                  <a:pt x="790" y="151"/>
                </a:lnTo>
                <a:lnTo>
                  <a:pt x="745" y="151"/>
                </a:lnTo>
                <a:lnTo>
                  <a:pt x="745" y="111"/>
                </a:lnTo>
                <a:lnTo>
                  <a:pt x="790" y="111"/>
                </a:lnTo>
                <a:lnTo>
                  <a:pt x="790" y="24"/>
                </a:lnTo>
                <a:lnTo>
                  <a:pt x="837" y="0"/>
                </a:lnTo>
                <a:lnTo>
                  <a:pt x="837" y="111"/>
                </a:lnTo>
                <a:lnTo>
                  <a:pt x="897" y="111"/>
                </a:lnTo>
                <a:lnTo>
                  <a:pt x="897" y="151"/>
                </a:lnTo>
                <a:lnTo>
                  <a:pt x="837" y="151"/>
                </a:lnTo>
                <a:lnTo>
                  <a:pt x="837" y="370"/>
                </a:lnTo>
                <a:cubicBezTo>
                  <a:pt x="835" y="398"/>
                  <a:pt x="847" y="411"/>
                  <a:pt x="872" y="410"/>
                </a:cubicBezTo>
                <a:cubicBezTo>
                  <a:pt x="881" y="410"/>
                  <a:pt x="890" y="409"/>
                  <a:pt x="897" y="407"/>
                </a:cubicBezTo>
                <a:close/>
                <a:moveTo>
                  <a:pt x="1020" y="249"/>
                </a:moveTo>
                <a:lnTo>
                  <a:pt x="1214" y="249"/>
                </a:lnTo>
                <a:cubicBezTo>
                  <a:pt x="1211" y="184"/>
                  <a:pt x="1179" y="150"/>
                  <a:pt x="1118" y="147"/>
                </a:cubicBezTo>
                <a:cubicBezTo>
                  <a:pt x="1057" y="153"/>
                  <a:pt x="1024" y="187"/>
                  <a:pt x="1020" y="249"/>
                </a:cubicBezTo>
                <a:close/>
                <a:moveTo>
                  <a:pt x="1214" y="334"/>
                </a:moveTo>
                <a:lnTo>
                  <a:pt x="1263" y="347"/>
                </a:lnTo>
                <a:cubicBezTo>
                  <a:pt x="1245" y="413"/>
                  <a:pt x="1198" y="445"/>
                  <a:pt x="1120" y="443"/>
                </a:cubicBezTo>
                <a:cubicBezTo>
                  <a:pt x="1021" y="439"/>
                  <a:pt x="969" y="384"/>
                  <a:pt x="966" y="278"/>
                </a:cubicBezTo>
                <a:cubicBezTo>
                  <a:pt x="971" y="167"/>
                  <a:pt x="1021" y="109"/>
                  <a:pt x="1118" y="105"/>
                </a:cubicBezTo>
                <a:cubicBezTo>
                  <a:pt x="1213" y="107"/>
                  <a:pt x="1262" y="165"/>
                  <a:pt x="1265" y="278"/>
                </a:cubicBezTo>
                <a:cubicBezTo>
                  <a:pt x="1265" y="284"/>
                  <a:pt x="1265" y="288"/>
                  <a:pt x="1265" y="289"/>
                </a:cubicBezTo>
                <a:lnTo>
                  <a:pt x="1018" y="289"/>
                </a:lnTo>
                <a:cubicBezTo>
                  <a:pt x="1021" y="362"/>
                  <a:pt x="1054" y="401"/>
                  <a:pt x="1118" y="405"/>
                </a:cubicBezTo>
                <a:cubicBezTo>
                  <a:pt x="1169" y="405"/>
                  <a:pt x="1200" y="382"/>
                  <a:pt x="1214" y="334"/>
                </a:cubicBezTo>
                <a:close/>
                <a:moveTo>
                  <a:pt x="1626" y="227"/>
                </a:moveTo>
                <a:lnTo>
                  <a:pt x="1626" y="434"/>
                </a:lnTo>
                <a:lnTo>
                  <a:pt x="1580" y="434"/>
                </a:lnTo>
                <a:lnTo>
                  <a:pt x="1580" y="234"/>
                </a:lnTo>
                <a:cubicBezTo>
                  <a:pt x="1578" y="174"/>
                  <a:pt x="1553" y="144"/>
                  <a:pt x="1504" y="142"/>
                </a:cubicBezTo>
                <a:cubicBezTo>
                  <a:pt x="1446" y="150"/>
                  <a:pt x="1414" y="181"/>
                  <a:pt x="1408" y="236"/>
                </a:cubicBezTo>
                <a:lnTo>
                  <a:pt x="1408" y="434"/>
                </a:lnTo>
                <a:lnTo>
                  <a:pt x="1361" y="436"/>
                </a:lnTo>
                <a:lnTo>
                  <a:pt x="1361" y="111"/>
                </a:lnTo>
                <a:lnTo>
                  <a:pt x="1408" y="111"/>
                </a:lnTo>
                <a:lnTo>
                  <a:pt x="1408" y="160"/>
                </a:lnTo>
                <a:cubicBezTo>
                  <a:pt x="1433" y="123"/>
                  <a:pt x="1469" y="104"/>
                  <a:pt x="1515" y="102"/>
                </a:cubicBezTo>
                <a:cubicBezTo>
                  <a:pt x="1589" y="102"/>
                  <a:pt x="1626" y="144"/>
                  <a:pt x="1626" y="227"/>
                </a:cubicBezTo>
                <a:close/>
                <a:moveTo>
                  <a:pt x="1859" y="407"/>
                </a:moveTo>
                <a:lnTo>
                  <a:pt x="1868" y="432"/>
                </a:lnTo>
                <a:cubicBezTo>
                  <a:pt x="1853" y="438"/>
                  <a:pt x="1836" y="441"/>
                  <a:pt x="1818" y="441"/>
                </a:cubicBezTo>
                <a:cubicBezTo>
                  <a:pt x="1772" y="442"/>
                  <a:pt x="1750" y="419"/>
                  <a:pt x="1752" y="370"/>
                </a:cubicBezTo>
                <a:lnTo>
                  <a:pt x="1752" y="151"/>
                </a:lnTo>
                <a:lnTo>
                  <a:pt x="1707" y="151"/>
                </a:lnTo>
                <a:lnTo>
                  <a:pt x="1707" y="111"/>
                </a:lnTo>
                <a:lnTo>
                  <a:pt x="1752" y="111"/>
                </a:lnTo>
                <a:lnTo>
                  <a:pt x="1752" y="24"/>
                </a:lnTo>
                <a:lnTo>
                  <a:pt x="1798" y="0"/>
                </a:lnTo>
                <a:lnTo>
                  <a:pt x="1798" y="111"/>
                </a:lnTo>
                <a:lnTo>
                  <a:pt x="1859" y="111"/>
                </a:lnTo>
                <a:lnTo>
                  <a:pt x="1859" y="151"/>
                </a:lnTo>
                <a:lnTo>
                  <a:pt x="1798" y="151"/>
                </a:lnTo>
                <a:lnTo>
                  <a:pt x="1798" y="370"/>
                </a:lnTo>
                <a:cubicBezTo>
                  <a:pt x="1797" y="398"/>
                  <a:pt x="1809" y="411"/>
                  <a:pt x="1834" y="410"/>
                </a:cubicBezTo>
                <a:cubicBezTo>
                  <a:pt x="1843" y="410"/>
                  <a:pt x="1851" y="409"/>
                  <a:pt x="1859" y="407"/>
                </a:cubicBezTo>
                <a:close/>
                <a:moveTo>
                  <a:pt x="2131" y="203"/>
                </a:moveTo>
                <a:lnTo>
                  <a:pt x="2180" y="189"/>
                </a:lnTo>
                <a:cubicBezTo>
                  <a:pt x="2167" y="133"/>
                  <a:pt x="2125" y="104"/>
                  <a:pt x="2055" y="102"/>
                </a:cubicBezTo>
                <a:cubicBezTo>
                  <a:pt x="1982" y="105"/>
                  <a:pt x="1943" y="136"/>
                  <a:pt x="1937" y="194"/>
                </a:cubicBezTo>
                <a:cubicBezTo>
                  <a:pt x="1934" y="249"/>
                  <a:pt x="1976" y="281"/>
                  <a:pt x="2062" y="292"/>
                </a:cubicBezTo>
                <a:cubicBezTo>
                  <a:pt x="2118" y="302"/>
                  <a:pt x="2146" y="322"/>
                  <a:pt x="2144" y="352"/>
                </a:cubicBezTo>
                <a:cubicBezTo>
                  <a:pt x="2143" y="387"/>
                  <a:pt x="2115" y="406"/>
                  <a:pt x="2062" y="407"/>
                </a:cubicBezTo>
                <a:cubicBezTo>
                  <a:pt x="2013" y="409"/>
                  <a:pt x="1982" y="384"/>
                  <a:pt x="1970" y="334"/>
                </a:cubicBezTo>
                <a:lnTo>
                  <a:pt x="1924" y="347"/>
                </a:lnTo>
                <a:cubicBezTo>
                  <a:pt x="1941" y="413"/>
                  <a:pt x="1988" y="445"/>
                  <a:pt x="2062" y="443"/>
                </a:cubicBezTo>
                <a:cubicBezTo>
                  <a:pt x="2148" y="442"/>
                  <a:pt x="2192" y="410"/>
                  <a:pt x="2193" y="350"/>
                </a:cubicBezTo>
                <a:cubicBezTo>
                  <a:pt x="2195" y="298"/>
                  <a:pt x="2155" y="265"/>
                  <a:pt x="2075" y="252"/>
                </a:cubicBezTo>
                <a:cubicBezTo>
                  <a:pt x="2014" y="241"/>
                  <a:pt x="1985" y="222"/>
                  <a:pt x="1986" y="194"/>
                </a:cubicBezTo>
                <a:cubicBezTo>
                  <a:pt x="1990" y="162"/>
                  <a:pt x="2014" y="146"/>
                  <a:pt x="2057" y="145"/>
                </a:cubicBezTo>
                <a:cubicBezTo>
                  <a:pt x="2097" y="145"/>
                  <a:pt x="2122" y="164"/>
                  <a:pt x="2131" y="203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endParaRPr lang="zh-CN" altLang="en-US"/>
          </a:p>
        </p:txBody>
      </p:sp>
      <p:sp>
        <p:nvSpPr>
          <p:cNvPr id="29" name="Freeform 8"/>
          <p:cNvSpPr>
            <a:spLocks noEditPoints="1"/>
          </p:cNvSpPr>
          <p:nvPr/>
        </p:nvSpPr>
        <p:spPr bwMode="auto">
          <a:xfrm>
            <a:off x="1158875" y="317500"/>
            <a:ext cx="714375" cy="447675"/>
          </a:xfrm>
          <a:custGeom>
            <a:avLst/>
            <a:gdLst>
              <a:gd name="T0" fmla="*/ 2147483647 w 2109"/>
              <a:gd name="T1" fmla="*/ 0 h 986"/>
              <a:gd name="T2" fmla="*/ 2147483647 w 2109"/>
              <a:gd name="T3" fmla="*/ 2147483647 h 986"/>
              <a:gd name="T4" fmla="*/ 2147483647 w 2109"/>
              <a:gd name="T5" fmla="*/ 2147483647 h 986"/>
              <a:gd name="T6" fmla="*/ 0 w 2109"/>
              <a:gd name="T7" fmla="*/ 2147483647 h 986"/>
              <a:gd name="T8" fmla="*/ 2147483647 w 2109"/>
              <a:gd name="T9" fmla="*/ 2147483647 h 986"/>
              <a:gd name="T10" fmla="*/ 2147483647 w 2109"/>
              <a:gd name="T11" fmla="*/ 2147483647 h 986"/>
              <a:gd name="T12" fmla="*/ 2147483647 w 2109"/>
              <a:gd name="T13" fmla="*/ 2147483647 h 986"/>
              <a:gd name="T14" fmla="*/ 2147483647 w 2109"/>
              <a:gd name="T15" fmla="*/ 2147483647 h 986"/>
              <a:gd name="T16" fmla="*/ 2147483647 w 2109"/>
              <a:gd name="T17" fmla="*/ 2147483647 h 986"/>
              <a:gd name="T18" fmla="*/ 2147483647 w 2109"/>
              <a:gd name="T19" fmla="*/ 2147483647 h 986"/>
              <a:gd name="T20" fmla="*/ 2147483647 w 2109"/>
              <a:gd name="T21" fmla="*/ 2147483647 h 986"/>
              <a:gd name="T22" fmla="*/ 2147483647 w 2109"/>
              <a:gd name="T23" fmla="*/ 2147483647 h 986"/>
              <a:gd name="T24" fmla="*/ 2147483647 w 2109"/>
              <a:gd name="T25" fmla="*/ 2147483647 h 986"/>
              <a:gd name="T26" fmla="*/ 2147483647 w 2109"/>
              <a:gd name="T27" fmla="*/ 2147483647 h 986"/>
              <a:gd name="T28" fmla="*/ 2147483647 w 2109"/>
              <a:gd name="T29" fmla="*/ 2147483647 h 986"/>
              <a:gd name="T30" fmla="*/ 2147483647 w 2109"/>
              <a:gd name="T31" fmla="*/ 2147483647 h 986"/>
              <a:gd name="T32" fmla="*/ 2147483647 w 2109"/>
              <a:gd name="T33" fmla="*/ 2147483647 h 986"/>
              <a:gd name="T34" fmla="*/ 2147483647 w 2109"/>
              <a:gd name="T35" fmla="*/ 2147483647 h 986"/>
              <a:gd name="T36" fmla="*/ 2147483647 w 2109"/>
              <a:gd name="T37" fmla="*/ 2147483647 h 986"/>
              <a:gd name="T38" fmla="*/ 2147483647 w 2109"/>
              <a:gd name="T39" fmla="*/ 2147483647 h 986"/>
              <a:gd name="T40" fmla="*/ 2147483647 w 2109"/>
              <a:gd name="T41" fmla="*/ 2147483647 h 986"/>
              <a:gd name="T42" fmla="*/ 2147483647 w 2109"/>
              <a:gd name="T43" fmla="*/ 2147483647 h 986"/>
              <a:gd name="T44" fmla="*/ 2147483647 w 2109"/>
              <a:gd name="T45" fmla="*/ 2147483647 h 986"/>
              <a:gd name="T46" fmla="*/ 2147483647 w 2109"/>
              <a:gd name="T47" fmla="*/ 2147483647 h 986"/>
              <a:gd name="T48" fmla="*/ 2147483647 w 2109"/>
              <a:gd name="T49" fmla="*/ 2147483647 h 986"/>
              <a:gd name="T50" fmla="*/ 2147483647 w 2109"/>
              <a:gd name="T51" fmla="*/ 2147483647 h 986"/>
              <a:gd name="T52" fmla="*/ 2147483647 w 2109"/>
              <a:gd name="T53" fmla="*/ 2147483647 h 986"/>
              <a:gd name="T54" fmla="*/ 2147483647 w 2109"/>
              <a:gd name="T55" fmla="*/ 2147483647 h 986"/>
              <a:gd name="T56" fmla="*/ 2147483647 w 2109"/>
              <a:gd name="T57" fmla="*/ 2147483647 h 986"/>
              <a:gd name="T58" fmla="*/ 2147483647 w 2109"/>
              <a:gd name="T59" fmla="*/ 2147483647 h 986"/>
              <a:gd name="T60" fmla="*/ 2147483647 w 2109"/>
              <a:gd name="T61" fmla="*/ 2147483647 h 986"/>
              <a:gd name="T62" fmla="*/ 2147483647 w 2109"/>
              <a:gd name="T63" fmla="*/ 2147483647 h 986"/>
              <a:gd name="T64" fmla="*/ 2147483647 w 2109"/>
              <a:gd name="T65" fmla="*/ 2147483647 h 986"/>
              <a:gd name="T66" fmla="*/ 2147483647 w 2109"/>
              <a:gd name="T67" fmla="*/ 2147483647 h 98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109"/>
              <a:gd name="T103" fmla="*/ 0 h 986"/>
              <a:gd name="T104" fmla="*/ 2109 w 2109"/>
              <a:gd name="T105" fmla="*/ 986 h 98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109" h="986">
                <a:moveTo>
                  <a:pt x="0" y="0"/>
                </a:moveTo>
                <a:lnTo>
                  <a:pt x="764" y="0"/>
                </a:lnTo>
                <a:lnTo>
                  <a:pt x="764" y="986"/>
                </a:lnTo>
                <a:lnTo>
                  <a:pt x="676" y="986"/>
                </a:lnTo>
                <a:lnTo>
                  <a:pt x="676" y="902"/>
                </a:lnTo>
                <a:lnTo>
                  <a:pt x="84" y="902"/>
                </a:lnTo>
                <a:lnTo>
                  <a:pt x="84" y="986"/>
                </a:lnTo>
                <a:lnTo>
                  <a:pt x="0" y="986"/>
                </a:lnTo>
                <a:lnTo>
                  <a:pt x="0" y="0"/>
                </a:lnTo>
                <a:close/>
                <a:moveTo>
                  <a:pt x="84" y="80"/>
                </a:moveTo>
                <a:lnTo>
                  <a:pt x="84" y="279"/>
                </a:lnTo>
                <a:lnTo>
                  <a:pt x="676" y="279"/>
                </a:lnTo>
                <a:lnTo>
                  <a:pt x="676" y="80"/>
                </a:lnTo>
                <a:lnTo>
                  <a:pt x="84" y="80"/>
                </a:lnTo>
                <a:close/>
                <a:moveTo>
                  <a:pt x="84" y="628"/>
                </a:moveTo>
                <a:lnTo>
                  <a:pt x="84" y="831"/>
                </a:lnTo>
                <a:lnTo>
                  <a:pt x="676" y="831"/>
                </a:lnTo>
                <a:lnTo>
                  <a:pt x="676" y="628"/>
                </a:lnTo>
                <a:lnTo>
                  <a:pt x="84" y="628"/>
                </a:lnTo>
                <a:close/>
                <a:moveTo>
                  <a:pt x="84" y="354"/>
                </a:moveTo>
                <a:lnTo>
                  <a:pt x="84" y="557"/>
                </a:lnTo>
                <a:lnTo>
                  <a:pt x="676" y="557"/>
                </a:lnTo>
                <a:lnTo>
                  <a:pt x="676" y="354"/>
                </a:lnTo>
                <a:lnTo>
                  <a:pt x="84" y="354"/>
                </a:lnTo>
                <a:close/>
                <a:moveTo>
                  <a:pt x="1963" y="482"/>
                </a:moveTo>
                <a:lnTo>
                  <a:pt x="2021" y="553"/>
                </a:lnTo>
                <a:cubicBezTo>
                  <a:pt x="2000" y="568"/>
                  <a:pt x="1958" y="594"/>
                  <a:pt x="1893" y="632"/>
                </a:cubicBezTo>
                <a:cubicBezTo>
                  <a:pt x="1849" y="659"/>
                  <a:pt x="1815" y="679"/>
                  <a:pt x="1791" y="694"/>
                </a:cubicBezTo>
                <a:cubicBezTo>
                  <a:pt x="1859" y="753"/>
                  <a:pt x="1965" y="800"/>
                  <a:pt x="2109" y="836"/>
                </a:cubicBezTo>
                <a:cubicBezTo>
                  <a:pt x="2089" y="856"/>
                  <a:pt x="2070" y="883"/>
                  <a:pt x="2052" y="915"/>
                </a:cubicBezTo>
                <a:cubicBezTo>
                  <a:pt x="1849" y="856"/>
                  <a:pt x="1704" y="756"/>
                  <a:pt x="1619" y="615"/>
                </a:cubicBezTo>
                <a:lnTo>
                  <a:pt x="1619" y="818"/>
                </a:lnTo>
                <a:cubicBezTo>
                  <a:pt x="1624" y="924"/>
                  <a:pt x="1573" y="976"/>
                  <a:pt x="1464" y="973"/>
                </a:cubicBezTo>
                <a:cubicBezTo>
                  <a:pt x="1423" y="973"/>
                  <a:pt x="1381" y="973"/>
                  <a:pt x="1340" y="973"/>
                </a:cubicBezTo>
                <a:cubicBezTo>
                  <a:pt x="1337" y="937"/>
                  <a:pt x="1331" y="908"/>
                  <a:pt x="1322" y="884"/>
                </a:cubicBezTo>
                <a:cubicBezTo>
                  <a:pt x="1358" y="887"/>
                  <a:pt x="1403" y="889"/>
                  <a:pt x="1459" y="889"/>
                </a:cubicBezTo>
                <a:cubicBezTo>
                  <a:pt x="1515" y="892"/>
                  <a:pt x="1542" y="867"/>
                  <a:pt x="1539" y="814"/>
                </a:cubicBezTo>
                <a:lnTo>
                  <a:pt x="1539" y="447"/>
                </a:lnTo>
                <a:lnTo>
                  <a:pt x="1057" y="447"/>
                </a:lnTo>
                <a:lnTo>
                  <a:pt x="1057" y="376"/>
                </a:lnTo>
                <a:lnTo>
                  <a:pt x="1849" y="376"/>
                </a:lnTo>
                <a:lnTo>
                  <a:pt x="1849" y="261"/>
                </a:lnTo>
                <a:lnTo>
                  <a:pt x="1190" y="261"/>
                </a:lnTo>
                <a:lnTo>
                  <a:pt x="1190" y="190"/>
                </a:lnTo>
                <a:lnTo>
                  <a:pt x="1849" y="190"/>
                </a:lnTo>
                <a:lnTo>
                  <a:pt x="1849" y="75"/>
                </a:lnTo>
                <a:lnTo>
                  <a:pt x="1172" y="75"/>
                </a:lnTo>
                <a:lnTo>
                  <a:pt x="1172" y="5"/>
                </a:lnTo>
                <a:lnTo>
                  <a:pt x="1932" y="5"/>
                </a:lnTo>
                <a:lnTo>
                  <a:pt x="1932" y="376"/>
                </a:lnTo>
                <a:lnTo>
                  <a:pt x="2101" y="376"/>
                </a:lnTo>
                <a:lnTo>
                  <a:pt x="2101" y="447"/>
                </a:lnTo>
                <a:lnTo>
                  <a:pt x="1619" y="447"/>
                </a:lnTo>
                <a:lnTo>
                  <a:pt x="1619" y="482"/>
                </a:lnTo>
                <a:cubicBezTo>
                  <a:pt x="1654" y="544"/>
                  <a:pt x="1692" y="597"/>
                  <a:pt x="1733" y="641"/>
                </a:cubicBezTo>
                <a:cubicBezTo>
                  <a:pt x="1822" y="582"/>
                  <a:pt x="1899" y="529"/>
                  <a:pt x="1963" y="482"/>
                </a:cubicBezTo>
                <a:close/>
                <a:moveTo>
                  <a:pt x="1044" y="814"/>
                </a:moveTo>
                <a:cubicBezTo>
                  <a:pt x="1168" y="772"/>
                  <a:pt x="1318" y="716"/>
                  <a:pt x="1495" y="646"/>
                </a:cubicBezTo>
                <a:cubicBezTo>
                  <a:pt x="1501" y="672"/>
                  <a:pt x="1507" y="699"/>
                  <a:pt x="1513" y="725"/>
                </a:cubicBezTo>
                <a:cubicBezTo>
                  <a:pt x="1351" y="784"/>
                  <a:pt x="1205" y="839"/>
                  <a:pt x="1075" y="889"/>
                </a:cubicBezTo>
                <a:lnTo>
                  <a:pt x="1044" y="814"/>
                </a:lnTo>
                <a:close/>
                <a:moveTo>
                  <a:pt x="1190" y="473"/>
                </a:moveTo>
                <a:cubicBezTo>
                  <a:pt x="1202" y="482"/>
                  <a:pt x="1218" y="492"/>
                  <a:pt x="1238" y="504"/>
                </a:cubicBezTo>
                <a:cubicBezTo>
                  <a:pt x="1303" y="545"/>
                  <a:pt x="1356" y="581"/>
                  <a:pt x="1398" y="610"/>
                </a:cubicBezTo>
                <a:lnTo>
                  <a:pt x="1349" y="681"/>
                </a:lnTo>
                <a:cubicBezTo>
                  <a:pt x="1317" y="658"/>
                  <a:pt x="1272" y="627"/>
                  <a:pt x="1216" y="588"/>
                </a:cubicBezTo>
                <a:cubicBezTo>
                  <a:pt x="1184" y="565"/>
                  <a:pt x="1159" y="547"/>
                  <a:pt x="1141" y="535"/>
                </a:cubicBezTo>
                <a:lnTo>
                  <a:pt x="1190" y="473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endParaRPr lang="zh-CN" altLang="en-US"/>
          </a:p>
        </p:txBody>
      </p:sp>
      <p:sp>
        <p:nvSpPr>
          <p:cNvPr id="6150" name="矩形 2"/>
          <p:cNvSpPr>
            <a:spLocks noChangeArrowheads="1"/>
          </p:cNvSpPr>
          <p:nvPr/>
        </p:nvSpPr>
        <p:spPr bwMode="auto">
          <a:xfrm>
            <a:off x="0" y="6757988"/>
            <a:ext cx="9144000" cy="100012"/>
          </a:xfrm>
          <a:prstGeom prst="rect">
            <a:avLst/>
          </a:prstGeom>
          <a:solidFill>
            <a:srgbClr val="0A97A6"/>
          </a:solidFill>
          <a:ln w="9525" algn="ctr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pPr defTabSz="912813" eaLnBrk="1" hangingPunct="1">
              <a:buFont typeface="Arial" pitchFamily="34" charset="0"/>
              <a:buNone/>
            </a:pPr>
            <a:endParaRPr lang="zh-CN" altLang="en-US" sz="1700">
              <a:ea typeface="宋体" pitchFamily="2" charset="-122"/>
            </a:endParaRPr>
          </a:p>
        </p:txBody>
      </p:sp>
      <p:sp>
        <p:nvSpPr>
          <p:cNvPr id="30" name="对角圆角矩形 29"/>
          <p:cNvSpPr/>
          <p:nvPr/>
        </p:nvSpPr>
        <p:spPr>
          <a:xfrm>
            <a:off x="1691680" y="1412776"/>
            <a:ext cx="5904656" cy="596900"/>
          </a:xfrm>
          <a:prstGeom prst="round2Diag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1763688" y="1484784"/>
            <a:ext cx="7200800" cy="533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6856" tIns="58428" rIns="116856" bIns="58428">
            <a:sp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zh-CN" altLang="en-US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第十二章第 十一讲：抗菌增效剂</a:t>
            </a:r>
            <a:endParaRPr lang="zh-CN" altLang="en-US" sz="2700" b="1" dirty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35" name="Rectangle 22"/>
          <p:cNvSpPr>
            <a:spLocks noChangeArrowheads="1"/>
          </p:cNvSpPr>
          <p:nvPr/>
        </p:nvSpPr>
        <p:spPr bwMode="auto">
          <a:xfrm>
            <a:off x="1763688" y="2564904"/>
            <a:ext cx="5400600" cy="3134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6856" tIns="58428" rIns="116856" bIns="58428">
            <a:spAutoFit/>
          </a:bodyPr>
          <a:lstStyle/>
          <a:p>
            <a:r>
              <a:rPr lang="zh-CN" altLang="en-US" sz="2800" b="1" dirty="0" smtClean="0"/>
              <a:t>一、概述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二、甲氧苄啶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三、二甲氧苄啶</a:t>
            </a:r>
          </a:p>
          <a:p>
            <a:endParaRPr lang="zh-CN" altLang="en-US" sz="2800" b="1" dirty="0" smtClean="0"/>
          </a:p>
          <a:p>
            <a:endParaRPr lang="zh-CN" altLang="en-US" sz="2800" b="1" dirty="0" smtClean="0"/>
          </a:p>
          <a:p>
            <a:endParaRPr lang="zh-CN" altLang="en-US" sz="2800" b="1" dirty="0" smtClean="0">
              <a:solidFill>
                <a:schemeClr val="accent2">
                  <a:lumMod val="50000"/>
                </a:schemeClr>
              </a:solidFill>
              <a:ea typeface="微软雅黑" charset="0"/>
            </a:endParaRPr>
          </a:p>
          <a:p>
            <a:endParaRPr lang="zh-CN" altLang="zh-CN" sz="2800" b="1" dirty="0" smtClean="0"/>
          </a:p>
        </p:txBody>
      </p:sp>
    </p:spTree>
  </p:cSld>
  <p:clrMapOvr>
    <a:masterClrMapping/>
  </p:clrMapOvr>
  <p:transition spd="slow" advTm="995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3" grpId="0" build="allAtOnce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一、概述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抗菌增效剂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——</a:t>
            </a:r>
          </a:p>
          <a:p>
            <a:pPr eaLnBrk="1" hangingPunct="1">
              <a:buFontTx/>
              <a:buNone/>
            </a:pPr>
            <a:r>
              <a:rPr lang="zh-CN" altLang="en-US" sz="2400" dirty="0" smtClean="0">
                <a:latin typeface="宋体" pitchFamily="2" charset="-122"/>
                <a:ea typeface="仿宋_GB2312" pitchFamily="49" charset="-122"/>
              </a:rPr>
              <a:t>    是一类新型广谱抗菌药物，是人工合成的二氨基嘧啶类化合物。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    </a:t>
            </a: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buFontTx/>
              <a:buNone/>
            </a:pP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    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目前国内常用：</a:t>
            </a:r>
          </a:p>
          <a:p>
            <a:pPr eaLnBrk="1" hangingPunct="1">
              <a:buFontTx/>
              <a:buNone/>
            </a:pP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         </a:t>
            </a:r>
            <a:r>
              <a:rPr lang="zh-CN" altLang="en-US" sz="2400" b="1" dirty="0" smtClean="0">
                <a:solidFill>
                  <a:srgbClr val="D60093"/>
                </a:solidFill>
                <a:latin typeface="宋体" pitchFamily="2" charset="-122"/>
                <a:ea typeface="仿宋_GB2312" pitchFamily="49" charset="-122"/>
              </a:rPr>
              <a:t>甲氧苄啶 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（可用于人类和动物）</a:t>
            </a:r>
            <a:endParaRPr lang="zh-CN" altLang="en-US" sz="2400" b="1" dirty="0" smtClean="0">
              <a:solidFill>
                <a:srgbClr val="D60093"/>
              </a:solidFill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buFontTx/>
              <a:buNone/>
            </a:pPr>
            <a:r>
              <a:rPr lang="zh-CN" altLang="en-US" sz="2400" b="1" dirty="0" smtClean="0">
                <a:solidFill>
                  <a:srgbClr val="D60093"/>
                </a:solidFill>
                <a:latin typeface="宋体" pitchFamily="2" charset="-122"/>
                <a:ea typeface="仿宋_GB2312" pitchFamily="49" charset="-122"/>
              </a:rPr>
              <a:t>         二甲氧苄啶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（为动物专用）</a:t>
            </a: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buFontTx/>
              <a:buNone/>
            </a:pP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buFontTx/>
              <a:buNone/>
            </a:pP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    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作用：能明显增强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磺胺药和多种抗生素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疗效。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一、概述</a:t>
            </a:r>
            <a:endParaRPr lang="zh-CN" altLang="en-US" dirty="0"/>
          </a:p>
        </p:txBody>
      </p:sp>
      <p:pic>
        <p:nvPicPr>
          <p:cNvPr id="4" name="Picture 2" descr="2-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340768"/>
            <a:ext cx="648072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一、概述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 smtClean="0"/>
          </a:p>
          <a:p>
            <a:endParaRPr lang="zh-CN" altLang="en-US" dirty="0" smtClean="0"/>
          </a:p>
          <a:p>
            <a:endParaRPr lang="zh-CN" altLang="en-US" dirty="0"/>
          </a:p>
        </p:txBody>
      </p:sp>
      <p:pic>
        <p:nvPicPr>
          <p:cNvPr id="1026" name="Picture 2" descr="C:\Documents and Settings\Administrator\桌面\73)JB3TFCDK~4]BMK7K2WG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789040"/>
            <a:ext cx="5505450" cy="2009775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1403648" y="1628800"/>
            <a:ext cx="7200800" cy="1948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sz="2800" b="1" dirty="0" smtClean="0">
                <a:latin typeface="宋体" pitchFamily="2" charset="-122"/>
                <a:ea typeface="仿宋_GB2312" pitchFamily="49" charset="-122"/>
              </a:rPr>
              <a:t>又名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甲氧苄氨嘧啶</a:t>
            </a:r>
            <a:r>
              <a:rPr lang="zh-CN" altLang="en-US" sz="2800" b="1" dirty="0" smtClean="0">
                <a:latin typeface="宋体" pitchFamily="2" charset="-122"/>
                <a:ea typeface="仿宋_GB2312" pitchFamily="49" charset="-122"/>
              </a:rPr>
              <a:t>、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三甲氧苄氨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嘧啶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  <a:ea typeface="隶书" pitchFamily="49" charset="-122"/>
              </a:rPr>
              <a:t> </a:t>
            </a:r>
            <a:endParaRPr lang="zh-CN" altLang="en-US" sz="2800" b="1" dirty="0" smtClean="0">
              <a:solidFill>
                <a:srgbClr val="FF0000"/>
              </a:solidFill>
              <a:latin typeface="宋体" pitchFamily="2" charset="-122"/>
              <a:ea typeface="隶书" pitchFamily="49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  <a:ea typeface="隶书" pitchFamily="49" charset="-122"/>
              </a:rPr>
              <a:t>       （磺胺增效剂</a:t>
            </a:r>
            <a:r>
              <a:rPr lang="en-US" altLang="zh-CN" sz="2800" b="1" dirty="0" smtClean="0">
                <a:solidFill>
                  <a:srgbClr val="FF0000"/>
                </a:solidFill>
                <a:latin typeface="宋体" pitchFamily="2" charset="-122"/>
                <a:ea typeface="隶书" pitchFamily="49" charset="-122"/>
              </a:rPr>
              <a:t>, 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  <a:ea typeface="隶书" pitchFamily="49" charset="-122"/>
              </a:rPr>
              <a:t>抗菌增效剂  </a:t>
            </a:r>
            <a:r>
              <a:rPr lang="en-US" altLang="zh-CN" sz="2800" b="1" dirty="0" smtClean="0">
                <a:solidFill>
                  <a:srgbClr val="FF0000"/>
                </a:solidFill>
                <a:latin typeface="宋体" pitchFamily="2" charset="-122"/>
                <a:ea typeface="隶书" pitchFamily="49" charset="-122"/>
              </a:rPr>
              <a:t>TMP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  <a:ea typeface="隶书" pitchFamily="49" charset="-122"/>
              </a:rPr>
              <a:t>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CN" b="1" dirty="0" smtClean="0">
              <a:solidFill>
                <a:srgbClr val="FF0000"/>
              </a:solidFill>
              <a:latin typeface="宋体" pitchFamily="2" charset="-122"/>
              <a:ea typeface="隶书" pitchFamily="49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CN" b="1" dirty="0" smtClean="0">
              <a:solidFill>
                <a:srgbClr val="FF0000"/>
              </a:solidFill>
              <a:latin typeface="宋体" pitchFamily="2" charset="-122"/>
              <a:ea typeface="隶书" pitchFamily="49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CN" b="1" dirty="0" smtClean="0">
              <a:solidFill>
                <a:srgbClr val="FF0000"/>
              </a:solidFill>
              <a:latin typeface="宋体" pitchFamily="2" charset="-122"/>
              <a:ea typeface="隶书" pitchFamily="49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隶书" pitchFamily="49" charset="-122"/>
              </a:rPr>
              <a:t>分子式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隶书" pitchFamily="49" charset="-122"/>
              </a:rPr>
              <a:t>：</a:t>
            </a:r>
            <a:r>
              <a:rPr lang="en-US" altLang="zh-CN" sz="2400" b="1" dirty="0" smtClean="0">
                <a:solidFill>
                  <a:schemeClr val="accent2"/>
                </a:solidFill>
                <a:latin typeface="宋体" pitchFamily="2" charset="-122"/>
                <a:ea typeface="隶书" pitchFamily="49" charset="-122"/>
              </a:rPr>
              <a:t>C</a:t>
            </a:r>
            <a:r>
              <a:rPr lang="en-US" altLang="zh-CN" sz="2400" b="1" baseline="-25000" dirty="0" smtClean="0">
                <a:solidFill>
                  <a:schemeClr val="accent2"/>
                </a:solidFill>
                <a:latin typeface="宋体" pitchFamily="2" charset="-122"/>
                <a:ea typeface="隶书" pitchFamily="49" charset="-122"/>
              </a:rPr>
              <a:t>14</a:t>
            </a:r>
            <a:r>
              <a:rPr lang="en-US" altLang="zh-CN" sz="2400" b="1" dirty="0" smtClean="0">
                <a:solidFill>
                  <a:schemeClr val="accent2"/>
                </a:solidFill>
                <a:latin typeface="宋体" pitchFamily="2" charset="-122"/>
                <a:ea typeface="隶书" pitchFamily="49" charset="-122"/>
              </a:rPr>
              <a:t>H</a:t>
            </a:r>
            <a:r>
              <a:rPr lang="en-US" altLang="zh-CN" sz="2400" b="1" baseline="-25000" dirty="0" smtClean="0">
                <a:solidFill>
                  <a:schemeClr val="accent2"/>
                </a:solidFill>
                <a:latin typeface="宋体" pitchFamily="2" charset="-122"/>
                <a:ea typeface="隶书" pitchFamily="49" charset="-122"/>
              </a:rPr>
              <a:t>18</a:t>
            </a:r>
            <a:r>
              <a:rPr lang="en-US" altLang="zh-CN" sz="2400" b="1" dirty="0" smtClean="0">
                <a:solidFill>
                  <a:schemeClr val="accent2"/>
                </a:solidFill>
                <a:latin typeface="宋体" pitchFamily="2" charset="-122"/>
                <a:ea typeface="隶书" pitchFamily="49" charset="-122"/>
              </a:rPr>
              <a:t>N</a:t>
            </a:r>
            <a:r>
              <a:rPr lang="en-US" altLang="zh-CN" sz="2400" b="1" baseline="-25000" dirty="0" smtClean="0">
                <a:solidFill>
                  <a:schemeClr val="accent2"/>
                </a:solidFill>
                <a:latin typeface="宋体" pitchFamily="2" charset="-122"/>
                <a:ea typeface="隶书" pitchFamily="49" charset="-122"/>
              </a:rPr>
              <a:t>4</a:t>
            </a:r>
            <a:r>
              <a:rPr lang="en-US" altLang="zh-CN" sz="2400" b="1" dirty="0" smtClean="0">
                <a:solidFill>
                  <a:schemeClr val="accent2"/>
                </a:solidFill>
                <a:latin typeface="宋体" pitchFamily="2" charset="-122"/>
                <a:ea typeface="隶书" pitchFamily="49" charset="-122"/>
              </a:rPr>
              <a:t>O</a:t>
            </a:r>
            <a:r>
              <a:rPr lang="en-US" altLang="zh-CN" sz="2400" b="1" baseline="-25000" dirty="0" smtClean="0">
                <a:solidFill>
                  <a:schemeClr val="accent2"/>
                </a:solidFill>
                <a:latin typeface="宋体" pitchFamily="2" charset="-122"/>
                <a:ea typeface="隶书" pitchFamily="49" charset="-122"/>
              </a:rPr>
              <a:t>3 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二、甲氧苄啶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1.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理化性质</a:t>
            </a:r>
            <a:endParaRPr lang="en-US" altLang="zh-CN" sz="2800" b="1" dirty="0" smtClean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  <a:p>
            <a:pPr eaLnBrk="1" hangingPunct="1">
              <a:lnSpc>
                <a:spcPts val="3500"/>
              </a:lnSpc>
              <a:spcBef>
                <a:spcPts val="0"/>
              </a:spcBef>
              <a:buFontTx/>
              <a:buNone/>
            </a:pPr>
            <a:r>
              <a:rPr lang="zh-CN" altLang="en-US" b="1" dirty="0" smtClean="0">
                <a:latin typeface="宋体" pitchFamily="2" charset="-122"/>
                <a:ea typeface="仿宋_GB2312" pitchFamily="49" charset="-122"/>
              </a:rPr>
              <a:t>    </a:t>
            </a:r>
            <a:endParaRPr lang="en-US" altLang="zh-CN" b="1" dirty="0" smtClean="0"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spcBef>
                <a:spcPts val="0"/>
              </a:spcBef>
              <a:buFontTx/>
              <a:buNone/>
            </a:pP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    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为白色或淡黄色结晶性粉末。</a:t>
            </a:r>
            <a:endParaRPr lang="en-US" altLang="zh-CN" sz="2400" b="1" dirty="0" smtClean="0">
              <a:latin typeface="仿宋_GB2312" pitchFamily="49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spcBef>
                <a:spcPts val="0"/>
              </a:spcBef>
              <a:buFontTx/>
              <a:buNone/>
            </a:pPr>
            <a:r>
              <a:rPr lang="en-US" altLang="zh-CN" sz="2400" b="1" dirty="0" smtClean="0">
                <a:latin typeface="仿宋_GB2312" pitchFamily="49" charset="-122"/>
                <a:ea typeface="仿宋_GB2312" pitchFamily="49" charset="-122"/>
              </a:rPr>
              <a:t>    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味微苦。</a:t>
            </a:r>
            <a:endParaRPr lang="en-US" altLang="zh-CN" sz="2400" b="1" dirty="0" smtClean="0">
              <a:latin typeface="仿宋_GB2312" pitchFamily="49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spcBef>
                <a:spcPts val="0"/>
              </a:spcBef>
              <a:buFontTx/>
              <a:buNone/>
            </a:pPr>
            <a:r>
              <a:rPr lang="en-US" altLang="zh-CN" sz="2400" b="1" dirty="0" smtClean="0">
                <a:latin typeface="仿宋_GB2312" pitchFamily="49" charset="-122"/>
                <a:ea typeface="仿宋_GB2312" pitchFamily="49" charset="-122"/>
              </a:rPr>
              <a:t>    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水中几乎不溶，</a:t>
            </a:r>
            <a:r>
              <a:rPr lang="zh-CN" altLang="en-US" sz="2400" b="1" dirty="0" smtClean="0">
                <a:latin typeface="仿宋_GB2312" pitchFamily="49" charset="-122"/>
                <a:ea typeface="仿宋_GB2312" pitchFamily="49" charset="-122"/>
              </a:rPr>
              <a:t>在冰醋酸中易溶。</a:t>
            </a:r>
            <a:endParaRPr lang="en-US" altLang="zh-CN" sz="2400" b="1" dirty="0" smtClean="0">
              <a:latin typeface="仿宋_GB2312" pitchFamily="49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spcBef>
                <a:spcPts val="0"/>
              </a:spcBef>
              <a:buFontTx/>
              <a:buNone/>
            </a:pPr>
            <a:r>
              <a:rPr lang="zh-CN" altLang="en-US" sz="2400" b="1" dirty="0" smtClean="0">
                <a:solidFill>
                  <a:srgbClr val="0070C0"/>
                </a:solidFill>
                <a:latin typeface="仿宋_GB2312" pitchFamily="49" charset="-122"/>
                <a:ea typeface="仿宋_GB2312" pitchFamily="49" charset="-122"/>
              </a:rPr>
              <a:t>    </a:t>
            </a:r>
            <a:endParaRPr lang="en-US" altLang="zh-CN" sz="2400" b="1" dirty="0" smtClean="0">
              <a:solidFill>
                <a:srgbClr val="0070C0"/>
              </a:solidFill>
              <a:latin typeface="仿宋_GB2312" pitchFamily="49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spcBef>
                <a:spcPts val="0"/>
              </a:spcBef>
              <a:buFontTx/>
              <a:buNone/>
            </a:pPr>
            <a:r>
              <a:rPr lang="en-US" altLang="zh-CN" sz="2400" b="1" dirty="0" smtClean="0">
                <a:solidFill>
                  <a:srgbClr val="0070C0"/>
                </a:solidFill>
                <a:latin typeface="仿宋_GB2312" pitchFamily="49" charset="-122"/>
                <a:ea typeface="仿宋_GB2312" pitchFamily="49" charset="-122"/>
              </a:rPr>
              <a:t>    </a:t>
            </a:r>
            <a:r>
              <a:rPr lang="zh-CN" altLang="en-US" sz="2400" b="1" dirty="0" smtClean="0">
                <a:solidFill>
                  <a:srgbClr val="0070C0"/>
                </a:solidFill>
                <a:latin typeface="仿宋_GB2312" pitchFamily="49" charset="-122"/>
                <a:ea typeface="仿宋_GB2312" pitchFamily="49" charset="-122"/>
              </a:rPr>
              <a:t>临床常用：碱性</a:t>
            </a:r>
            <a:r>
              <a:rPr lang="en-US" altLang="zh-CN" sz="2400" b="1" dirty="0" smtClean="0">
                <a:solidFill>
                  <a:srgbClr val="0070C0"/>
                </a:solidFill>
                <a:latin typeface="仿宋_GB2312" pitchFamily="49" charset="-122"/>
                <a:ea typeface="仿宋_GB2312" pitchFamily="49" charset="-122"/>
              </a:rPr>
              <a:t>TMP</a:t>
            </a:r>
            <a:r>
              <a:rPr lang="zh-CN" altLang="en-US" sz="2400" b="1" dirty="0" smtClean="0">
                <a:solidFill>
                  <a:srgbClr val="0070C0"/>
                </a:solidFill>
                <a:latin typeface="仿宋_GB2312" pitchFamily="49" charset="-122"/>
                <a:ea typeface="仿宋_GB2312" pitchFamily="49" charset="-122"/>
              </a:rPr>
              <a:t>（苯丙醇二磺酸钠</a:t>
            </a:r>
            <a:r>
              <a:rPr lang="en-US" altLang="zh-CN" sz="2400" b="1" dirty="0" smtClean="0">
                <a:solidFill>
                  <a:srgbClr val="0070C0"/>
                </a:solidFill>
                <a:latin typeface="仿宋_GB2312" pitchFamily="49" charset="-122"/>
                <a:ea typeface="仿宋_GB2312" pitchFamily="49" charset="-122"/>
              </a:rPr>
              <a:t>TMP </a:t>
            </a:r>
            <a:r>
              <a:rPr lang="zh-CN" altLang="en-US" sz="2400" b="1" dirty="0" smtClean="0">
                <a:solidFill>
                  <a:srgbClr val="0070C0"/>
                </a:solidFill>
                <a:latin typeface="仿宋_GB2312" pitchFamily="49" charset="-122"/>
                <a:ea typeface="仿宋_GB2312" pitchFamily="49" charset="-122"/>
              </a:rPr>
              <a:t>）、               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乳酸</a:t>
            </a:r>
            <a:r>
              <a:rPr lang="en-US" altLang="zh-CN" sz="2400" b="1" dirty="0" smtClean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TMP </a:t>
            </a:r>
            <a:r>
              <a:rPr lang="zh-CN" altLang="en-US" sz="2400" b="1" dirty="0" smtClean="0">
                <a:solidFill>
                  <a:srgbClr val="0070C0"/>
                </a:solidFill>
                <a:latin typeface="仿宋_GB2312" pitchFamily="49" charset="-122"/>
                <a:ea typeface="仿宋_GB2312" pitchFamily="49" charset="-122"/>
              </a:rPr>
              <a:t>。</a:t>
            </a:r>
            <a:endParaRPr lang="en-US" altLang="zh-CN" sz="2400" b="1" dirty="0" smtClean="0">
              <a:solidFill>
                <a:srgbClr val="0070C0"/>
              </a:solidFill>
              <a:latin typeface="仿宋_GB2312" pitchFamily="49" charset="-122"/>
              <a:ea typeface="仿宋_GB2312" pitchFamily="49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二、甲氧苄啶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2.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药动学</a:t>
            </a:r>
            <a:endParaRPr lang="en-US" altLang="zh-CN" sz="2800" b="1" dirty="0" smtClean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CN" sz="2400" b="1" dirty="0" smtClean="0">
              <a:solidFill>
                <a:srgbClr val="FF0000"/>
              </a:solidFill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buFontTx/>
              <a:buNone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  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①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吸收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——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TMP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内服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吸收迅速而完全，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1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～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4h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血药</a:t>
            </a: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buFontTx/>
              <a:buNone/>
            </a:pP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              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浓度达高峰。</a:t>
            </a:r>
          </a:p>
          <a:p>
            <a:pPr eaLnBrk="1" hangingPunct="1">
              <a:lnSpc>
                <a:spcPts val="3500"/>
              </a:lnSpc>
              <a:buFontTx/>
              <a:buNone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  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②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分布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——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由于</a:t>
            </a:r>
            <a:r>
              <a:rPr lang="zh-CN" altLang="en-US" sz="2400" b="1" dirty="0" smtClean="0">
                <a:solidFill>
                  <a:schemeClr val="accent2"/>
                </a:solidFill>
                <a:latin typeface="宋体" pitchFamily="2" charset="-122"/>
                <a:ea typeface="仿宋_GB2312" pitchFamily="49" charset="-122"/>
              </a:rPr>
              <a:t>脂溶性较高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，广泛分布于各组织</a:t>
            </a: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buFontTx/>
              <a:buNone/>
            </a:pP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              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和体液中，并超过血中浓度。</a:t>
            </a:r>
          </a:p>
          <a:p>
            <a:pPr eaLnBrk="1" hangingPunct="1">
              <a:lnSpc>
                <a:spcPts val="3500"/>
              </a:lnSpc>
              <a:buFontTx/>
              <a:buNone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  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③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排泄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——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主要从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尿中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排出，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3d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内约排出剂量的</a:t>
            </a: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buFontTx/>
              <a:buNone/>
            </a:pP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              80%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，其中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6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～</a:t>
            </a: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15%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以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 pitchFamily="49" charset="-122"/>
              </a:rPr>
              <a:t>原形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排出。尚有</a:t>
            </a:r>
            <a:endParaRPr lang="en-US" altLang="zh-CN" sz="2400" b="1" dirty="0" smtClean="0">
              <a:latin typeface="宋体" pitchFamily="2" charset="-122"/>
              <a:ea typeface="仿宋_GB2312" pitchFamily="49" charset="-122"/>
            </a:endParaRPr>
          </a:p>
          <a:p>
            <a:pPr eaLnBrk="1" hangingPunct="1">
              <a:lnSpc>
                <a:spcPts val="3500"/>
              </a:lnSpc>
              <a:buFontTx/>
              <a:buNone/>
            </a:pPr>
            <a:r>
              <a:rPr lang="en-US" altLang="zh-CN" sz="2400" b="1" dirty="0" smtClean="0">
                <a:latin typeface="宋体" pitchFamily="2" charset="-122"/>
                <a:ea typeface="仿宋_GB2312" pitchFamily="49" charset="-122"/>
              </a:rPr>
              <a:t>              </a:t>
            </a:r>
            <a:r>
              <a:rPr lang="zh-CN" altLang="en-US" sz="2400" b="1" dirty="0" smtClean="0">
                <a:latin typeface="宋体" pitchFamily="2" charset="-122"/>
                <a:ea typeface="仿宋_GB2312" pitchFamily="49" charset="-122"/>
              </a:rPr>
              <a:t>少量从胆汁、唾液和粪便中排出。</a:t>
            </a:r>
            <a:r>
              <a:rPr lang="zh-CN" altLang="en-US" sz="2400" dirty="0" smtClean="0">
                <a:latin typeface="宋体" pitchFamily="2" charset="-122"/>
              </a:rPr>
              <a:t> 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二、甲氧苄啶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3.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药理作用</a:t>
            </a:r>
            <a:endParaRPr lang="en-US" altLang="zh-CN" sz="2800" b="1" dirty="0" smtClean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altLang="zh-CN" sz="2400" b="1" dirty="0" smtClean="0">
              <a:solidFill>
                <a:srgbClr val="FF0000"/>
              </a:solidFill>
              <a:latin typeface="宋体" pitchFamily="2" charset="-122"/>
              <a:ea typeface="仿宋_GB2312"/>
              <a:cs typeface="仿宋_GB2312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仿宋_GB2312"/>
                <a:cs typeface="仿宋_GB2312"/>
              </a:rPr>
              <a:t>     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/>
                <a:cs typeface="仿宋_GB2312"/>
              </a:rPr>
              <a:t>抗菌谱广</a:t>
            </a:r>
            <a:r>
              <a:rPr lang="zh-CN" altLang="en-US" sz="2400" b="1" dirty="0" smtClean="0">
                <a:latin typeface="宋体" pitchFamily="2" charset="-122"/>
                <a:ea typeface="仿宋_GB2312"/>
                <a:cs typeface="仿宋_GB2312"/>
              </a:rPr>
              <a:t>，与磺胺类相似。</a:t>
            </a:r>
            <a:endParaRPr lang="en-US" altLang="zh-CN" sz="2400" b="1" dirty="0" smtClean="0">
              <a:latin typeface="宋体" pitchFamily="2" charset="-122"/>
              <a:ea typeface="仿宋_GB2312"/>
              <a:cs typeface="仿宋_GB2312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zh-CN" altLang="en-US" sz="2400" b="1" dirty="0" smtClean="0">
              <a:latin typeface="宋体" pitchFamily="2" charset="-122"/>
              <a:ea typeface="仿宋_GB2312"/>
              <a:cs typeface="仿宋_GB2312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zh-CN" altLang="en-US" sz="2400" b="1" dirty="0" smtClean="0">
                <a:latin typeface="宋体" pitchFamily="2" charset="-122"/>
                <a:ea typeface="仿宋_GB2312"/>
                <a:cs typeface="仿宋_GB2312"/>
              </a:rPr>
              <a:t>     对多种革兰氏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/>
                <a:cs typeface="仿宋_GB2312"/>
              </a:rPr>
              <a:t>阳性</a:t>
            </a:r>
            <a:r>
              <a:rPr lang="zh-CN" altLang="en-US" sz="2400" b="1" dirty="0" smtClean="0">
                <a:latin typeface="宋体" pitchFamily="2" charset="-122"/>
                <a:ea typeface="仿宋_GB2312"/>
                <a:cs typeface="仿宋_GB2312"/>
              </a:rPr>
              <a:t>菌及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仿宋_GB2312"/>
                <a:cs typeface="仿宋_GB2312"/>
              </a:rPr>
              <a:t>阴性</a:t>
            </a:r>
            <a:r>
              <a:rPr lang="zh-CN" altLang="en-US" sz="2400" b="1" dirty="0" smtClean="0">
                <a:latin typeface="宋体" pitchFamily="2" charset="-122"/>
                <a:ea typeface="仿宋_GB2312"/>
                <a:cs typeface="仿宋_GB2312"/>
              </a:rPr>
              <a:t>菌均有抗菌作用。</a:t>
            </a:r>
            <a:endParaRPr lang="en-US" altLang="zh-CN" sz="2400" b="1" dirty="0" smtClean="0">
              <a:latin typeface="宋体" pitchFamily="2" charset="-122"/>
              <a:ea typeface="仿宋_GB2312"/>
              <a:cs typeface="仿宋_GB2312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46TGp_biz_light_v2">
  <a:themeElements>
    <a:clrScheme name="146TGp_biz_light_v2 3">
      <a:dk1>
        <a:srgbClr val="003366"/>
      </a:dk1>
      <a:lt1>
        <a:srgbClr val="FFFFFF"/>
      </a:lt1>
      <a:dk2>
        <a:srgbClr val="5086C2"/>
      </a:dk2>
      <a:lt2>
        <a:srgbClr val="C0C0C0"/>
      </a:lt2>
      <a:accent1>
        <a:srgbClr val="DE8848"/>
      </a:accent1>
      <a:accent2>
        <a:srgbClr val="85BA54"/>
      </a:accent2>
      <a:accent3>
        <a:srgbClr val="FFFFFF"/>
      </a:accent3>
      <a:accent4>
        <a:srgbClr val="002A56"/>
      </a:accent4>
      <a:accent5>
        <a:srgbClr val="ECC3B1"/>
      </a:accent5>
      <a:accent6>
        <a:srgbClr val="78A84B"/>
      </a:accent6>
      <a:hlink>
        <a:srgbClr val="4C59D2"/>
      </a:hlink>
      <a:folHlink>
        <a:srgbClr val="A0B5C4"/>
      </a:folHlink>
    </a:clrScheme>
    <a:fontScheme name="146TGp_biz_light_v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pitchFamily="49" charset="-122"/>
          </a:defRPr>
        </a:defPPr>
      </a:lstStyle>
    </a:lnDef>
  </a:objectDefaults>
  <a:extraClrSchemeLst>
    <a:extraClrScheme>
      <a:clrScheme name="146TGp_biz_light_v2 1">
        <a:dk1>
          <a:srgbClr val="48806B"/>
        </a:dk1>
        <a:lt1>
          <a:srgbClr val="FFFFFF"/>
        </a:lt1>
        <a:dk2>
          <a:srgbClr val="77956D"/>
        </a:dk2>
        <a:lt2>
          <a:srgbClr val="C0C0C0"/>
        </a:lt2>
        <a:accent1>
          <a:srgbClr val="6BB9C3"/>
        </a:accent1>
        <a:accent2>
          <a:srgbClr val="E7BA15"/>
        </a:accent2>
        <a:accent3>
          <a:srgbClr val="FFFFFF"/>
        </a:accent3>
        <a:accent4>
          <a:srgbClr val="3C6C5A"/>
        </a:accent4>
        <a:accent5>
          <a:srgbClr val="BAD9DE"/>
        </a:accent5>
        <a:accent6>
          <a:srgbClr val="D1A812"/>
        </a:accent6>
        <a:hlink>
          <a:srgbClr val="76C14D"/>
        </a:hlink>
        <a:folHlink>
          <a:srgbClr val="B0C2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6TGp_biz_light_v2 2">
        <a:dk1>
          <a:srgbClr val="5F5F5F"/>
        </a:dk1>
        <a:lt1>
          <a:srgbClr val="FFFFFF"/>
        </a:lt1>
        <a:dk2>
          <a:srgbClr val="8D8D8D"/>
        </a:dk2>
        <a:lt2>
          <a:srgbClr val="C0C0C0"/>
        </a:lt2>
        <a:accent1>
          <a:srgbClr val="8EC072"/>
        </a:accent1>
        <a:accent2>
          <a:srgbClr val="5DB8CD"/>
        </a:accent2>
        <a:accent3>
          <a:srgbClr val="FFFFFF"/>
        </a:accent3>
        <a:accent4>
          <a:srgbClr val="505050"/>
        </a:accent4>
        <a:accent5>
          <a:srgbClr val="C6DCBC"/>
        </a:accent5>
        <a:accent6>
          <a:srgbClr val="53A6BA"/>
        </a:accent6>
        <a:hlink>
          <a:srgbClr val="D68B40"/>
        </a:hlink>
        <a:folHlink>
          <a:srgbClr val="D5D17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6TGp_biz_light_v2 3">
        <a:dk1>
          <a:srgbClr val="003366"/>
        </a:dk1>
        <a:lt1>
          <a:srgbClr val="FFFFFF"/>
        </a:lt1>
        <a:dk2>
          <a:srgbClr val="5086C2"/>
        </a:dk2>
        <a:lt2>
          <a:srgbClr val="C0C0C0"/>
        </a:lt2>
        <a:accent1>
          <a:srgbClr val="DE8848"/>
        </a:accent1>
        <a:accent2>
          <a:srgbClr val="85BA54"/>
        </a:accent2>
        <a:accent3>
          <a:srgbClr val="FFFFFF"/>
        </a:accent3>
        <a:accent4>
          <a:srgbClr val="002A56"/>
        </a:accent4>
        <a:accent5>
          <a:srgbClr val="ECC3B1"/>
        </a:accent5>
        <a:accent6>
          <a:srgbClr val="78A84B"/>
        </a:accent6>
        <a:hlink>
          <a:srgbClr val="4C59D2"/>
        </a:hlink>
        <a:folHlink>
          <a:srgbClr val="A0B5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2908</TotalTime>
  <Words>735</Words>
  <Application>Microsoft Office PowerPoint</Application>
  <PresentationFormat>全屏显示(4:3)</PresentationFormat>
  <Paragraphs>106</Paragraphs>
  <Slides>17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146TGp_biz_light_v2</vt:lpstr>
      <vt:lpstr>兽医药理学基础知识 兽药对动物疾病的“护驾”之旅</vt:lpstr>
      <vt:lpstr>幻灯片 2</vt:lpstr>
      <vt:lpstr>幻灯片 3</vt:lpstr>
      <vt:lpstr>一、概述</vt:lpstr>
      <vt:lpstr>一、概述</vt:lpstr>
      <vt:lpstr>一、概述</vt:lpstr>
      <vt:lpstr>二、甲氧苄啶</vt:lpstr>
      <vt:lpstr>二、甲氧苄啶</vt:lpstr>
      <vt:lpstr>二、甲氧苄啶</vt:lpstr>
      <vt:lpstr>二、甲氧苄啶</vt:lpstr>
      <vt:lpstr>二、甲氧苄啶</vt:lpstr>
      <vt:lpstr>二、甲氧苄啶</vt:lpstr>
      <vt:lpstr>三、二甲氧苄啶</vt:lpstr>
      <vt:lpstr>三、二甲氧苄啶</vt:lpstr>
      <vt:lpstr>三、二甲氧苄啶</vt:lpstr>
      <vt:lpstr>三、二甲氧苄啶</vt:lpstr>
      <vt:lpstr>小结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www.pptbz.com</dc:title>
  <dc:creator>微软用户</dc:creator>
  <cp:lastModifiedBy>Microsoft</cp:lastModifiedBy>
  <cp:revision>531</cp:revision>
  <dcterms:created xsi:type="dcterms:W3CDTF">2014-01-13T04:32:11Z</dcterms:created>
  <dcterms:modified xsi:type="dcterms:W3CDTF">2019-06-26T01:11:44Z</dcterms:modified>
</cp:coreProperties>
</file>